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</p:sldMasterIdLst>
  <p:notesMasterIdLst>
    <p:notesMasterId r:id="rId53"/>
  </p:notesMasterIdLst>
  <p:sldIdLst>
    <p:sldId id="300" r:id="rId14"/>
    <p:sldId id="273" r:id="rId15"/>
    <p:sldId id="274" r:id="rId16"/>
    <p:sldId id="275" r:id="rId17"/>
    <p:sldId id="276" r:id="rId18"/>
    <p:sldId id="277" r:id="rId19"/>
    <p:sldId id="257" r:id="rId20"/>
    <p:sldId id="258" r:id="rId21"/>
    <p:sldId id="284" r:id="rId22"/>
    <p:sldId id="259" r:id="rId23"/>
    <p:sldId id="285" r:id="rId24"/>
    <p:sldId id="279" r:id="rId25"/>
    <p:sldId id="260" r:id="rId26"/>
    <p:sldId id="278" r:id="rId27"/>
    <p:sldId id="261" r:id="rId28"/>
    <p:sldId id="272" r:id="rId29"/>
    <p:sldId id="287" r:id="rId30"/>
    <p:sldId id="288" r:id="rId31"/>
    <p:sldId id="281" r:id="rId32"/>
    <p:sldId id="282" r:id="rId33"/>
    <p:sldId id="289" r:id="rId34"/>
    <p:sldId id="290" r:id="rId35"/>
    <p:sldId id="291" r:id="rId36"/>
    <p:sldId id="292" r:id="rId37"/>
    <p:sldId id="293" r:id="rId38"/>
    <p:sldId id="262" r:id="rId39"/>
    <p:sldId id="263" r:id="rId40"/>
    <p:sldId id="264" r:id="rId41"/>
    <p:sldId id="265" r:id="rId42"/>
    <p:sldId id="266" r:id="rId43"/>
    <p:sldId id="267" r:id="rId44"/>
    <p:sldId id="268" r:id="rId45"/>
    <p:sldId id="269" r:id="rId46"/>
    <p:sldId id="294" r:id="rId47"/>
    <p:sldId id="295" r:id="rId48"/>
    <p:sldId id="280" r:id="rId49"/>
    <p:sldId id="296" r:id="rId50"/>
    <p:sldId id="297" r:id="rId51"/>
    <p:sldId id="298" r:id="rId52"/>
  </p:sldIdLst>
  <p:sldSz cx="12190413" cy="6859588"/>
  <p:notesSz cx="6858000" cy="9144000"/>
  <p:defaultTextStyle>
    <a:defPPr>
      <a:defRPr lang="ru-RU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79" autoAdjust="0"/>
  </p:normalViewPr>
  <p:slideViewPr>
    <p:cSldViewPr>
      <p:cViewPr varScale="1">
        <p:scale>
          <a:sx n="63" d="100"/>
          <a:sy n="63" d="100"/>
        </p:scale>
        <p:origin x="996" y="7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0D459-F40A-4A78-B6DA-E5F0BB43EE1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75B5A-C46D-4A03-8A1D-B34B16F49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093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75B5A-C46D-4A03-8A1D-B34B16F4951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540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Рамка 6"/>
          <p:cNvSpPr/>
          <p:nvPr userDrawn="1"/>
        </p:nvSpPr>
        <p:spPr>
          <a:xfrm>
            <a:off x="1" y="2733"/>
            <a:ext cx="12190413" cy="6854123"/>
          </a:xfrm>
          <a:prstGeom prst="frame">
            <a:avLst>
              <a:gd name="adj1" fmla="val 215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575" tIns="64788" rIns="129575" bIns="64788" rtlCol="0" anchor="ctr"/>
          <a:lstStyle>
            <a:defPPr>
              <a:defRPr lang="ru-RU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900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Рамка 6"/>
          <p:cNvSpPr/>
          <p:nvPr userDrawn="1"/>
        </p:nvSpPr>
        <p:spPr>
          <a:xfrm>
            <a:off x="1" y="2733"/>
            <a:ext cx="12190413" cy="6854123"/>
          </a:xfrm>
          <a:prstGeom prst="frame">
            <a:avLst>
              <a:gd name="adj1" fmla="val 215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575" tIns="64788" rIns="129575" bIns="64788" rtlCol="0" anchor="ctr"/>
          <a:lstStyle>
            <a:defPPr>
              <a:defRPr lang="ru-RU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900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Рамка 6"/>
          <p:cNvSpPr/>
          <p:nvPr userDrawn="1"/>
        </p:nvSpPr>
        <p:spPr>
          <a:xfrm>
            <a:off x="1" y="2733"/>
            <a:ext cx="12190413" cy="6854123"/>
          </a:xfrm>
          <a:prstGeom prst="frame">
            <a:avLst>
              <a:gd name="adj1" fmla="val 215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575" tIns="64788" rIns="129575" bIns="64788" rtlCol="0" anchor="ctr"/>
          <a:lstStyle>
            <a:defPPr>
              <a:defRPr lang="ru-RU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900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Рамка 6"/>
          <p:cNvSpPr/>
          <p:nvPr userDrawn="1"/>
        </p:nvSpPr>
        <p:spPr>
          <a:xfrm>
            <a:off x="1" y="2733"/>
            <a:ext cx="12190413" cy="6854123"/>
          </a:xfrm>
          <a:prstGeom prst="frame">
            <a:avLst>
              <a:gd name="adj1" fmla="val 215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575" tIns="64788" rIns="129575" bIns="64788" rtlCol="0" anchor="ctr"/>
          <a:lstStyle>
            <a:defPPr>
              <a:defRPr lang="ru-RU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900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Рамка 6"/>
          <p:cNvSpPr/>
          <p:nvPr userDrawn="1"/>
        </p:nvSpPr>
        <p:spPr>
          <a:xfrm>
            <a:off x="1" y="2733"/>
            <a:ext cx="12190413" cy="6854123"/>
          </a:xfrm>
          <a:prstGeom prst="frame">
            <a:avLst>
              <a:gd name="adj1" fmla="val 215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575" tIns="64788" rIns="129575" bIns="64788" rtlCol="0" anchor="ctr"/>
          <a:lstStyle>
            <a:defPPr>
              <a:defRPr lang="ru-RU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900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Рамка 6"/>
          <p:cNvSpPr/>
          <p:nvPr userDrawn="1"/>
        </p:nvSpPr>
        <p:spPr>
          <a:xfrm>
            <a:off x="1" y="2733"/>
            <a:ext cx="12190413" cy="6854123"/>
          </a:xfrm>
          <a:prstGeom prst="frame">
            <a:avLst>
              <a:gd name="adj1" fmla="val 215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575" tIns="64788" rIns="129575" bIns="64788" rtlCol="0" anchor="ctr"/>
          <a:lstStyle>
            <a:defPPr>
              <a:defRPr lang="ru-RU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900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Рамка 6"/>
          <p:cNvSpPr/>
          <p:nvPr userDrawn="1"/>
        </p:nvSpPr>
        <p:spPr>
          <a:xfrm>
            <a:off x="1" y="2733"/>
            <a:ext cx="12190413" cy="6854123"/>
          </a:xfrm>
          <a:prstGeom prst="frame">
            <a:avLst>
              <a:gd name="adj1" fmla="val 215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575" tIns="64788" rIns="129575" bIns="64788" rtlCol="0" anchor="ctr"/>
          <a:lstStyle>
            <a:defPPr>
              <a:defRPr lang="ru-RU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900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Рамка 6"/>
          <p:cNvSpPr/>
          <p:nvPr userDrawn="1"/>
        </p:nvSpPr>
        <p:spPr>
          <a:xfrm>
            <a:off x="1" y="2733"/>
            <a:ext cx="12190413" cy="6854123"/>
          </a:xfrm>
          <a:prstGeom prst="frame">
            <a:avLst>
              <a:gd name="adj1" fmla="val 215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575" tIns="64788" rIns="129575" bIns="64788" rtlCol="0" anchor="ctr"/>
          <a:lstStyle>
            <a:defPPr>
              <a:defRPr lang="ru-RU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900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Рамка 6"/>
          <p:cNvSpPr/>
          <p:nvPr userDrawn="1"/>
        </p:nvSpPr>
        <p:spPr>
          <a:xfrm>
            <a:off x="1" y="2733"/>
            <a:ext cx="12190413" cy="6854123"/>
          </a:xfrm>
          <a:prstGeom prst="frame">
            <a:avLst>
              <a:gd name="adj1" fmla="val 215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575" tIns="64788" rIns="129575" bIns="64788" rtlCol="0" anchor="ctr"/>
          <a:lstStyle>
            <a:defPPr>
              <a:defRPr lang="ru-RU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900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Рамка 6"/>
          <p:cNvSpPr/>
          <p:nvPr userDrawn="1"/>
        </p:nvSpPr>
        <p:spPr>
          <a:xfrm>
            <a:off x="1" y="2733"/>
            <a:ext cx="12190413" cy="6854123"/>
          </a:xfrm>
          <a:prstGeom prst="frame">
            <a:avLst>
              <a:gd name="adj1" fmla="val 215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575" tIns="64788" rIns="129575" bIns="64788" rtlCol="0" anchor="ctr"/>
          <a:lstStyle>
            <a:defPPr>
              <a:defRPr lang="ru-RU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900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Рамка 6"/>
          <p:cNvSpPr/>
          <p:nvPr userDrawn="1"/>
        </p:nvSpPr>
        <p:spPr>
          <a:xfrm>
            <a:off x="1" y="2733"/>
            <a:ext cx="12190413" cy="6854123"/>
          </a:xfrm>
          <a:prstGeom prst="frame">
            <a:avLst>
              <a:gd name="adj1" fmla="val 215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575" tIns="64788" rIns="129575" bIns="64788" rtlCol="0" anchor="ctr"/>
          <a:lstStyle>
            <a:defPPr>
              <a:defRPr lang="ru-RU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900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Рамка 6"/>
          <p:cNvSpPr/>
          <p:nvPr userDrawn="1"/>
        </p:nvSpPr>
        <p:spPr>
          <a:xfrm>
            <a:off x="1" y="2733"/>
            <a:ext cx="12190413" cy="6854123"/>
          </a:xfrm>
          <a:prstGeom prst="frame">
            <a:avLst>
              <a:gd name="adj1" fmla="val 215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575" tIns="64788" rIns="129575" bIns="64788" rtlCol="0" anchor="ctr"/>
          <a:lstStyle>
            <a:defPPr>
              <a:defRPr lang="ru-RU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900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9CBD8-F81A-4973-A9BE-8E127D2B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D1DC0-608A-4A71-A519-D7C7F577F7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Рамка 6"/>
          <p:cNvSpPr/>
          <p:nvPr userDrawn="1"/>
        </p:nvSpPr>
        <p:spPr>
          <a:xfrm>
            <a:off x="1" y="2733"/>
            <a:ext cx="12190413" cy="6854123"/>
          </a:xfrm>
          <a:prstGeom prst="frame">
            <a:avLst>
              <a:gd name="adj1" fmla="val 215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575" tIns="64788" rIns="129575" bIns="64788" rtlCol="0" anchor="ctr"/>
          <a:lstStyle>
            <a:defPPr>
              <a:defRPr lang="ru-RU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900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jpeg"/><Relationship Id="rId3" Type="http://schemas.openxmlformats.org/officeDocument/2006/relationships/image" Target="../media/image7.png"/><Relationship Id="rId7" Type="http://schemas.openxmlformats.org/officeDocument/2006/relationships/image" Target="../media/image37.png"/><Relationship Id="rId12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audio" Target="../media/audio2.wav"/><Relationship Id="rId10" Type="http://schemas.openxmlformats.org/officeDocument/2006/relationships/image" Target="../media/image40.jpeg"/><Relationship Id="rId4" Type="http://schemas.openxmlformats.org/officeDocument/2006/relationships/image" Target="../media/image8.png"/><Relationship Id="rId9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7.png"/><Relationship Id="rId7" Type="http://schemas.openxmlformats.org/officeDocument/2006/relationships/image" Target="../media/image38.png"/><Relationship Id="rId12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36.jpeg"/><Relationship Id="rId11" Type="http://schemas.openxmlformats.org/officeDocument/2006/relationships/image" Target="../media/image42.jpeg"/><Relationship Id="rId5" Type="http://schemas.openxmlformats.org/officeDocument/2006/relationships/audio" Target="../media/audio2.wav"/><Relationship Id="rId10" Type="http://schemas.openxmlformats.org/officeDocument/2006/relationships/image" Target="../media/image41.jpeg"/><Relationship Id="rId4" Type="http://schemas.openxmlformats.org/officeDocument/2006/relationships/image" Target="../media/image8.png"/><Relationship Id="rId9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7.png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36.jpeg"/><Relationship Id="rId11" Type="http://schemas.openxmlformats.org/officeDocument/2006/relationships/image" Target="../media/image43.jpeg"/><Relationship Id="rId5" Type="http://schemas.openxmlformats.org/officeDocument/2006/relationships/audio" Target="../media/audio2.wav"/><Relationship Id="rId10" Type="http://schemas.openxmlformats.org/officeDocument/2006/relationships/image" Target="../media/image42.jpeg"/><Relationship Id="rId4" Type="http://schemas.openxmlformats.org/officeDocument/2006/relationships/image" Target="../media/image8.png"/><Relationship Id="rId9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7.png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36.jpeg"/><Relationship Id="rId5" Type="http://schemas.openxmlformats.org/officeDocument/2006/relationships/audio" Target="../media/audio2.wav"/><Relationship Id="rId10" Type="http://schemas.openxmlformats.org/officeDocument/2006/relationships/image" Target="../media/image43.jpeg"/><Relationship Id="rId4" Type="http://schemas.openxmlformats.org/officeDocument/2006/relationships/image" Target="../media/image8.png"/><Relationship Id="rId9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7.png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36.jpeg"/><Relationship Id="rId5" Type="http://schemas.openxmlformats.org/officeDocument/2006/relationships/audio" Target="../media/audio2.wav"/><Relationship Id="rId4" Type="http://schemas.openxmlformats.org/officeDocument/2006/relationships/image" Target="../media/image8.png"/><Relationship Id="rId9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7.png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8.xml"/><Relationship Id="rId6" Type="http://schemas.openxmlformats.org/officeDocument/2006/relationships/audio" Target="../media/audio2.wav"/><Relationship Id="rId5" Type="http://schemas.openxmlformats.org/officeDocument/2006/relationships/image" Target="../media/image36.jpe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43.jpeg"/><Relationship Id="rId5" Type="http://schemas.openxmlformats.org/officeDocument/2006/relationships/image" Target="../media/image38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3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 «Кто такие насекомые?» из цикла занятий о живой и неживой природе.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sz="3500" dirty="0" smtClean="0">
                <a:solidFill>
                  <a:schemeClr val="accent1"/>
                </a:solidFill>
              </a:rPr>
              <a:t>Составила: педагог дополнительного образования</a:t>
            </a:r>
          </a:p>
          <a:p>
            <a:pPr algn="r"/>
            <a:r>
              <a:rPr lang="ru-RU" sz="3500" dirty="0" err="1" smtClean="0">
                <a:solidFill>
                  <a:schemeClr val="accent1"/>
                </a:solidFill>
              </a:rPr>
              <a:t>Шелепова</a:t>
            </a:r>
            <a:r>
              <a:rPr lang="ru-RU" sz="3500" dirty="0" smtClean="0">
                <a:solidFill>
                  <a:schemeClr val="accent1"/>
                </a:solidFill>
              </a:rPr>
              <a:t> Д.К</a:t>
            </a:r>
            <a:r>
              <a:rPr lang="ru-RU" dirty="0" smtClean="0">
                <a:solidFill>
                  <a:schemeClr val="accent1"/>
                </a:solidFill>
              </a:rPr>
              <a:t>.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68746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15067"/>
            <a:ext cx="3286148" cy="43743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Группа 10"/>
          <p:cNvGrpSpPr/>
          <p:nvPr/>
        </p:nvGrpSpPr>
        <p:grpSpPr>
          <a:xfrm>
            <a:off x="1990750" y="117426"/>
            <a:ext cx="6313334" cy="3080989"/>
            <a:chOff x="3166248" y="949034"/>
            <a:chExt cx="5429288" cy="2660581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3166248" y="949034"/>
              <a:ext cx="5429288" cy="2455067"/>
            </a:xfrm>
            <a:prstGeom prst="cloudCallout">
              <a:avLst>
                <a:gd name="adj1" fmla="val -63279"/>
                <a:gd name="adj2" fmla="val 51888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glow rad="101600">
                <a:schemeClr val="accent6">
                  <a:lumMod val="60000"/>
                  <a:lumOff val="40000"/>
                  <a:alpha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95117" y="1669423"/>
              <a:ext cx="4500594" cy="1940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Comic Sans MS" pitchFamily="66" charset="0"/>
                </a:rPr>
                <a:t>Ребята, а мне однажды сказали, что я тоже насекомое. А кто такие насекомые?</a:t>
              </a:r>
            </a:p>
            <a:p>
              <a:pPr algn="ctr"/>
              <a:r>
                <a:rPr lang="ru-RU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Comic Sans MS" pitchFamily="66" charset="0"/>
                </a:rPr>
                <a:t> </a:t>
              </a:r>
              <a:endParaRPr lang="ru-RU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omic Sans MS" pitchFamily="66" charset="0"/>
              </a:endParaRPr>
            </a:p>
          </p:txBody>
        </p:sp>
      </p:grpSp>
      <p:pic>
        <p:nvPicPr>
          <p:cNvPr id="12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1831">
            <a:off x="9049716" y="2776185"/>
            <a:ext cx="2901863" cy="39135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Группа 12"/>
          <p:cNvGrpSpPr/>
          <p:nvPr/>
        </p:nvGrpSpPr>
        <p:grpSpPr>
          <a:xfrm flipH="1">
            <a:off x="3142878" y="3105321"/>
            <a:ext cx="10863054" cy="2584358"/>
            <a:chOff x="4777175" y="3370904"/>
            <a:chExt cx="14438566" cy="2867254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11862148" y="3513660"/>
              <a:ext cx="7353593" cy="2724498"/>
            </a:xfrm>
            <a:prstGeom prst="cloudCallout">
              <a:avLst>
                <a:gd name="adj1" fmla="val -50735"/>
                <a:gd name="adj2" fmla="val 53521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glow rad="101600">
                <a:schemeClr val="accent6">
                  <a:lumMod val="60000"/>
                  <a:lumOff val="40000"/>
                  <a:alpha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omic Sans MS" pitchFamily="66" charset="0"/>
                </a:rPr>
                <a:t>Насекомые- это животные, у которых шесть ног.</a:t>
              </a:r>
            </a:p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77175" y="3370904"/>
              <a:ext cx="6391441" cy="580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omic Sans MS" pitchFamily="66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309256" y="6145067"/>
            <a:ext cx="3857652" cy="461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Comic Sans MS" pitchFamily="66" charset="0"/>
              </a:rPr>
              <a:t>жми на вопрос</a:t>
            </a:r>
            <a:endParaRPr lang="ru-RU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10919742" y="307797"/>
            <a:ext cx="864096" cy="50405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107" y="692311"/>
            <a:ext cx="7774199" cy="5474967"/>
          </a:xfrm>
          <a:solidFill>
            <a:srgbClr val="FF9966"/>
          </a:solidFill>
        </p:spPr>
        <p:txBody>
          <a:bodyPr/>
          <a:lstStyle/>
          <a:p>
            <a:r>
              <a:rPr lang="ru-RU" altLang="ru-RU" sz="4001"/>
              <a:t>У всех насекомых тело состоит из трёх частей : головы,</a:t>
            </a:r>
            <a:br>
              <a:rPr lang="ru-RU" altLang="ru-RU" sz="4001"/>
            </a:br>
            <a:r>
              <a:rPr lang="ru-RU" altLang="ru-RU" sz="4001"/>
              <a:t>груди, брюшка.</a:t>
            </a:r>
            <a:br>
              <a:rPr lang="ru-RU" altLang="ru-RU" sz="4001"/>
            </a:br>
            <a:r>
              <a:rPr lang="ru-RU" altLang="ru-RU" sz="4001"/>
              <a:t>Главное отличие насекомых – шесть ног.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33849" y="692857"/>
            <a:ext cx="7774199" cy="5474967"/>
          </a:xfrm>
          <a:prstGeom prst="rect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61" tIns="45731" rIns="91461" bIns="45731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4001"/>
              <a:t>У всех насекомых тело состоит из трёх частей : головы,</a:t>
            </a:r>
            <a:br>
              <a:rPr lang="ru-RU" altLang="ru-RU" sz="4001"/>
            </a:br>
            <a:r>
              <a:rPr lang="ru-RU" altLang="ru-RU" sz="4001"/>
              <a:t>груди, брюшка.</a:t>
            </a:r>
            <a:br>
              <a:rPr lang="ru-RU" altLang="ru-RU" sz="4001"/>
            </a:br>
            <a:r>
              <a:rPr lang="ru-RU" altLang="ru-RU" sz="4001"/>
              <a:t>Главное отличие насекомых – шесть ног.</a:t>
            </a:r>
          </a:p>
        </p:txBody>
      </p:sp>
    </p:spTree>
    <p:extLst>
      <p:ext uri="{BB962C8B-B14F-4D97-AF65-F5344CB8AC3E}">
        <p14:creationId xmlns:p14="http://schemas.microsoft.com/office/powerpoint/2010/main" val="1219291543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807" y="729495"/>
            <a:ext cx="7152794" cy="536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24601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3730"/>
            <a:ext cx="2806366" cy="3735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1831">
            <a:off x="9049716" y="2776185"/>
            <a:ext cx="2901863" cy="39135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Группа 12"/>
          <p:cNvGrpSpPr/>
          <p:nvPr/>
        </p:nvGrpSpPr>
        <p:grpSpPr>
          <a:xfrm flipH="1">
            <a:off x="1126652" y="189434"/>
            <a:ext cx="7269609" cy="4320480"/>
            <a:chOff x="4334578" y="2828921"/>
            <a:chExt cx="7353593" cy="1918567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4334578" y="2828921"/>
              <a:ext cx="7353593" cy="1918567"/>
            </a:xfrm>
            <a:prstGeom prst="cloudCallout">
              <a:avLst>
                <a:gd name="adj1" fmla="val -62038"/>
                <a:gd name="adj2" fmla="val 41641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glow rad="101600">
                <a:schemeClr val="accent6">
                  <a:lumMod val="60000"/>
                  <a:lumOff val="40000"/>
                  <a:alpha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64803" y="3129418"/>
              <a:ext cx="6391441" cy="414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10919742" y="307797"/>
            <a:ext cx="864096" cy="50405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73278" y="576074"/>
            <a:ext cx="597026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Хотя насекомые очень разные, у них одни и те же части тела, и у всех насекомых шесть ног. Значит, чтобы узнать, какое животное — насекомое, а какое — нет, надо посчитать его ножки.</a:t>
            </a:r>
          </a:p>
        </p:txBody>
      </p:sp>
    </p:spTree>
    <p:extLst/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742" y="261442"/>
            <a:ext cx="8280920" cy="62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25703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0.liveinternet.ru/images/attach/c/11/115/600/115600048_1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527254" y="2572871"/>
            <a:ext cx="5483278" cy="430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нутый угол 2"/>
          <p:cNvSpPr/>
          <p:nvPr/>
        </p:nvSpPr>
        <p:spPr>
          <a:xfrm>
            <a:off x="5772432" y="559825"/>
            <a:ext cx="3528392" cy="3116964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2432" y="687146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79646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Ребята! 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F79646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Давайте рассмотрим строение бабочки.</a:t>
            </a:r>
            <a:endParaRPr lang="ru-RU" sz="3600" b="1" spc="50" dirty="0">
              <a:ln w="11430"/>
              <a:solidFill>
                <a:srgbClr val="F79646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10919742" y="307797"/>
            <a:ext cx="864096" cy="50405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58" y="811853"/>
            <a:ext cx="5411068" cy="542116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0.liveinternet.ru/images/attach/c/11/115/600/115600048_1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566" y="3213770"/>
            <a:ext cx="4488687" cy="35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 flipH="1">
            <a:off x="2302918" y="261442"/>
            <a:ext cx="7584576" cy="3168352"/>
            <a:chOff x="4285746" y="2812051"/>
            <a:chExt cx="7353593" cy="1406949"/>
          </a:xfrm>
        </p:grpSpPr>
        <p:sp>
          <p:nvSpPr>
            <p:cNvPr id="7" name="Выноска-облако 6"/>
            <p:cNvSpPr/>
            <p:nvPr/>
          </p:nvSpPr>
          <p:spPr>
            <a:xfrm>
              <a:off x="4285746" y="2812051"/>
              <a:ext cx="7353593" cy="1406949"/>
            </a:xfrm>
            <a:prstGeom prst="cloudCallout">
              <a:avLst>
                <a:gd name="adj1" fmla="val 46358"/>
                <a:gd name="adj2" fmla="val 7202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glow rad="101600">
                <a:schemeClr val="accent6">
                  <a:lumMod val="60000"/>
                  <a:lumOff val="40000"/>
                  <a:alpha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44251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88502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32753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177004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721254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265505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809756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354007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8" name="TextBox 6"/>
            <p:cNvSpPr txBox="1"/>
            <p:nvPr/>
          </p:nvSpPr>
          <p:spPr>
            <a:xfrm>
              <a:off x="4914080" y="3016671"/>
              <a:ext cx="6244183" cy="997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1088502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251" algn="l" defTabSz="1088502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502" algn="l" defTabSz="1088502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753" algn="l" defTabSz="1088502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7004" algn="l" defTabSz="1088502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1254" algn="l" defTabSz="1088502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505" algn="l" defTabSz="1088502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09756" algn="l" defTabSz="1088502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4007" algn="l" defTabSz="1088502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800" b="1" dirty="0">
                  <a:latin typeface="Comic Sans MS" panose="030F0702030302020204" pitchFamily="66" charset="0"/>
                </a:rPr>
                <a:t>По количеству видов насекомые – самая богатая группа животных в мире. Они составляют 70 – 75 % всех видов животных, населяющих Землю.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2855" y="2709714"/>
            <a:ext cx="4873880" cy="460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10919742" y="307797"/>
            <a:ext cx="864096" cy="50405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9107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107" y="609742"/>
            <a:ext cx="7774199" cy="5700444"/>
          </a:xfrm>
          <a:solidFill>
            <a:srgbClr val="FF9966"/>
          </a:solidFill>
        </p:spPr>
        <p:txBody>
          <a:bodyPr/>
          <a:lstStyle/>
          <a:p>
            <a:r>
              <a:rPr lang="ru-RU" altLang="ru-RU" sz="4001"/>
              <a:t>Как питаются насекомые?</a:t>
            </a:r>
            <a:br>
              <a:rPr lang="ru-RU" altLang="ru-RU" sz="4001"/>
            </a:br>
            <a:r>
              <a:rPr lang="ru-RU" altLang="ru-RU" sz="4001"/>
              <a:t>Одни едят растения, другие – мельчайшую живность,</a:t>
            </a:r>
            <a:br>
              <a:rPr lang="ru-RU" altLang="ru-RU" sz="4001"/>
            </a:br>
            <a:r>
              <a:rPr lang="ru-RU" altLang="ru-RU" sz="4001"/>
              <a:t>третьи – и то, и другое.</a:t>
            </a:r>
            <a:br>
              <a:rPr lang="ru-RU" altLang="ru-RU" sz="4001"/>
            </a:br>
            <a:r>
              <a:rPr lang="ru-RU" altLang="ru-RU" sz="4001"/>
              <a:t>Некоторые питаются кровью.</a:t>
            </a:r>
          </a:p>
        </p:txBody>
      </p:sp>
    </p:spTree>
    <p:extLst>
      <p:ext uri="{BB962C8B-B14F-4D97-AF65-F5344CB8AC3E}">
        <p14:creationId xmlns:p14="http://schemas.microsoft.com/office/powerpoint/2010/main" val="21706831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2149" y="189434"/>
            <a:ext cx="9146115" cy="1871618"/>
          </a:xfrm>
          <a:solidFill>
            <a:srgbClr val="EAEAEA"/>
          </a:solidFill>
        </p:spPr>
        <p:txBody>
          <a:bodyPr/>
          <a:lstStyle/>
          <a:p>
            <a:r>
              <a:rPr lang="ru-RU" altLang="ru-RU" sz="2400"/>
              <a:t>Челюсти кузнечика, которыми он откусывает кусочки травы, действуют, как кусачки.</a:t>
            </a:r>
          </a:p>
        </p:txBody>
      </p:sp>
      <p:pic>
        <p:nvPicPr>
          <p:cNvPr id="11270" name="Picture 6" descr="7121514_d96ad8c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02717" y="2061053"/>
            <a:ext cx="4463943" cy="46119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3" name="Picture 9" descr="1877417000b1c0e705af81738f7923e0bcb1d8026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71423" y="2061052"/>
            <a:ext cx="4316271" cy="46058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914263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0750" y="297446"/>
            <a:ext cx="8280920" cy="62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37395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710" y="189435"/>
            <a:ext cx="8496944" cy="622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48313"/>
      </p:ext>
    </p:extLst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734" y="192747"/>
            <a:ext cx="864096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77046"/>
      </p:ext>
    </p:extLst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2148" y="0"/>
            <a:ext cx="9146117" cy="1341749"/>
          </a:xfrm>
          <a:solidFill>
            <a:srgbClr val="FFCC99"/>
          </a:solidFill>
        </p:spPr>
        <p:txBody>
          <a:bodyPr/>
          <a:lstStyle/>
          <a:p>
            <a:r>
              <a:rPr lang="ru-RU" altLang="ru-RU" sz="2400"/>
              <a:t>Самка комара хоботком, словно шприцем, протыкает кожу и высасывает кровь.</a:t>
            </a:r>
          </a:p>
        </p:txBody>
      </p:sp>
      <p:pic>
        <p:nvPicPr>
          <p:cNvPr id="29700" name="Picture 4" descr="69893951873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84441" y="1364971"/>
            <a:ext cx="8821530" cy="53220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074950"/>
      </p:ext>
    </p:extLst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726" y="405458"/>
            <a:ext cx="8893539" cy="2376486"/>
          </a:xfrm>
          <a:solidFill>
            <a:srgbClr val="FFCC99"/>
          </a:solidFill>
        </p:spPr>
        <p:txBody>
          <a:bodyPr/>
          <a:lstStyle/>
          <a:p>
            <a:r>
              <a:rPr lang="ru-RU" altLang="ru-RU" sz="2400"/>
              <a:t>Ротовые органы мухи впитывают жидкость, как губка собирает воду.</a:t>
            </a:r>
          </a:p>
        </p:txBody>
      </p:sp>
      <p:pic>
        <p:nvPicPr>
          <p:cNvPr id="30726" name="Picture 6" descr="fly_bi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2750" y="2781493"/>
            <a:ext cx="4623264" cy="38587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9" name="Picture 9" descr="300x272fl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77507" y="2781944"/>
            <a:ext cx="4066260" cy="38981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240745"/>
      </p:ext>
    </p:extLst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2148" y="0"/>
            <a:ext cx="9146117" cy="2637448"/>
          </a:xfrm>
          <a:solidFill>
            <a:srgbClr val="CCCC00"/>
          </a:solidFill>
        </p:spPr>
        <p:txBody>
          <a:bodyPr/>
          <a:lstStyle/>
          <a:p>
            <a:r>
              <a:rPr lang="ru-RU" altLang="ru-RU" sz="2400"/>
              <a:t>Окраска и форма тела многих насекомых</a:t>
            </a:r>
            <a:br>
              <a:rPr lang="ru-RU" altLang="ru-RU" sz="2400"/>
            </a:br>
            <a:r>
              <a:rPr lang="ru-RU" altLang="ru-RU" sz="2400"/>
              <a:t> зависит от  того, где они обитают. Это помогает им прятаться от врагов. Одни благодаря окраске становятся невидимыми. У других окраска настолько яркая, что враги не рискуют к ним приближаться. Третьи выпускают в момент опасности  струю едких химических веществ с резким запахом.</a:t>
            </a:r>
          </a:p>
        </p:txBody>
      </p:sp>
      <p:pic>
        <p:nvPicPr>
          <p:cNvPr id="44039" name="Picture 7" descr="bsh_0005_4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44302" y="2637449"/>
            <a:ext cx="4782803" cy="40347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42" name="Picture 10" descr="26b7460d0c7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00149" y="2637449"/>
            <a:ext cx="3887545" cy="40347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193780"/>
      </p:ext>
    </p:extLst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2148" y="0"/>
            <a:ext cx="9146117" cy="1484657"/>
          </a:xfrm>
          <a:solidFill>
            <a:srgbClr val="FFCC99"/>
          </a:solidFill>
        </p:spPr>
        <p:txBody>
          <a:bodyPr/>
          <a:lstStyle/>
          <a:p>
            <a:r>
              <a:rPr lang="ru-RU" altLang="ru-RU" sz="2400" dirty="0"/>
              <a:t>По количеству видов насекомые –самая богатая группа животных в мире. Размеры насекомых различны. Самый крупный в мире жук обитает в Южной Америке. Это жук-геркулес. Его длина 16 см.</a:t>
            </a:r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  <p:pic>
        <p:nvPicPr>
          <p:cNvPr id="40966" name="Picture 6" descr="stagbeetl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521" y="1484657"/>
            <a:ext cx="8829118" cy="51886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001116"/>
      </p:ext>
    </p:extLst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2148" y="1"/>
            <a:ext cx="9146117" cy="1413202"/>
          </a:xfrm>
          <a:solidFill>
            <a:srgbClr val="66FF99"/>
          </a:solidFill>
        </p:spPr>
        <p:txBody>
          <a:bodyPr/>
          <a:lstStyle/>
          <a:p>
            <a:r>
              <a:rPr lang="ru-RU" altLang="ru-RU" sz="2400"/>
              <a:t>Самый крупный жук в нашей стране -уссурийский дровосек, гигант длиной до 11 см.</a:t>
            </a:r>
          </a:p>
        </p:txBody>
      </p:sp>
      <p:pic>
        <p:nvPicPr>
          <p:cNvPr id="41988" name="Picture 4" descr="уссур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54689" y="1197546"/>
            <a:ext cx="4681033" cy="54463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60284"/>
      </p:ext>
    </p:extLst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262558" y="189435"/>
            <a:ext cx="8208912" cy="4536503"/>
            <a:chOff x="1578738" y="924918"/>
            <a:chExt cx="5696279" cy="3495218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1578738" y="924918"/>
              <a:ext cx="5696279" cy="3495218"/>
            </a:xfrm>
            <a:prstGeom prst="cloudCallout">
              <a:avLst>
                <a:gd name="adj1" fmla="val 58243"/>
                <a:gd name="adj2" fmla="val 3772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glow rad="101600">
                <a:schemeClr val="accent6">
                  <a:lumMod val="60000"/>
                  <a:lumOff val="40000"/>
                  <a:alpha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14541" y="1257577"/>
              <a:ext cx="5034576" cy="305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Comic Sans MS" pitchFamily="66" charset="0"/>
                </a:rPr>
                <a:t>Ребята! </a:t>
              </a:r>
            </a:p>
            <a:p>
              <a:pPr algn="ctr"/>
              <a:r>
                <a:rPr lang="ru-RU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Comic Sans MS" pitchFamily="66" charset="0"/>
                </a:rPr>
                <a:t>Отгадайте загадки про насекомых, которые я для вас приготовила. Выбирайте картинку-отгадку. Тогда вы узнаете, какое насекомое я спрятала .Если ответ правильный- появится бабочка для перехода на следующий слайд.</a:t>
              </a:r>
            </a:p>
            <a:p>
              <a:pPr algn="ctr"/>
              <a:r>
                <a:rPr lang="ru-RU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Comic Sans MS" pitchFamily="66" charset="0"/>
                </a:rPr>
                <a:t> </a:t>
              </a:r>
              <a:endParaRPr lang="ru-RU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omic Sans MS" pitchFamily="66" charset="0"/>
              </a:endParaRPr>
            </a:p>
          </p:txBody>
        </p:sp>
      </p:grpSp>
      <p:pic>
        <p:nvPicPr>
          <p:cNvPr id="12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1831">
            <a:off x="9062969" y="2776185"/>
            <a:ext cx="2901863" cy="391357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10919742" y="307797"/>
            <a:ext cx="864096" cy="50405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096" y="549474"/>
            <a:ext cx="4219369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Скругленный прямоугольник 29"/>
          <p:cNvSpPr/>
          <p:nvPr/>
        </p:nvSpPr>
        <p:spPr>
          <a:xfrm>
            <a:off x="6815286" y="362758"/>
            <a:ext cx="5040559" cy="28510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Над цветком она летала,</a:t>
            </a:r>
          </a:p>
          <a:p>
            <a:pPr algn="ctr"/>
            <a:r>
              <a:rPr lang="ru-RU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И пыльцу из цветка собирала.</a:t>
            </a:r>
          </a:p>
          <a:p>
            <a:pPr algn="ctr"/>
            <a:r>
              <a:rPr lang="ru-RU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Полосатая она.</a:t>
            </a:r>
          </a:p>
          <a:p>
            <a:pPr algn="ctr"/>
            <a:r>
              <a:rPr lang="ru-RU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И зовут её... </a:t>
            </a:r>
          </a:p>
        </p:txBody>
      </p:sp>
      <p:pic>
        <p:nvPicPr>
          <p:cNvPr id="31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1831">
            <a:off x="9404157" y="3324601"/>
            <a:ext cx="2512132" cy="338796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Скругленный прямоугольник 31"/>
          <p:cNvSpPr/>
          <p:nvPr/>
        </p:nvSpPr>
        <p:spPr>
          <a:xfrm>
            <a:off x="6289837" y="5602171"/>
            <a:ext cx="3429729" cy="7955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79646">
                    <a:lumMod val="50000"/>
                  </a:srgbClr>
                </a:solidFill>
                <a:latin typeface="Comic Sans MS" panose="030F0702030302020204" pitchFamily="66" charset="0"/>
              </a:rPr>
              <a:t>пчела</a:t>
            </a:r>
            <a:endParaRPr lang="ru-RU" sz="3600" b="1" dirty="0">
              <a:solidFill>
                <a:srgbClr val="F79646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551459" y="259399"/>
            <a:ext cx="2111699" cy="2450315"/>
            <a:chOff x="3510243" y="333449"/>
            <a:chExt cx="2111699" cy="2450315"/>
          </a:xfrm>
        </p:grpSpPr>
        <p:sp>
          <p:nvSpPr>
            <p:cNvPr id="23" name="Шестиугольник 22">
              <a:hlinkClick r:id="" action="ppaction://noaction">
                <a:snd r:embed="rId5" name="hammer.wav"/>
              </a:hlinkClick>
            </p:cNvPr>
            <p:cNvSpPr/>
            <p:nvPr/>
          </p:nvSpPr>
          <p:spPr>
            <a:xfrm rot="5400000">
              <a:off x="3340935" y="502757"/>
              <a:ext cx="2450315" cy="2111699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26" name="Picture 2" descr="http://mrsbeez.com/wp-content/uploads/2012/09/Bee-Vintage-Image-GraphicsFairy12-150x150.jpg">
              <a:hlinkClick r:id="" action="ppaction://noaction">
                <a:snd r:embed="rId5" name="hammer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2652" y="523214"/>
              <a:ext cx="1718829" cy="1718829"/>
            </a:xfrm>
            <a:prstGeom prst="rect">
              <a:avLst/>
            </a:prstGeom>
            <a:noFill/>
          </p:spPr>
        </p:pic>
      </p:grpSp>
      <p:grpSp>
        <p:nvGrpSpPr>
          <p:cNvPr id="10" name="Группа 9"/>
          <p:cNvGrpSpPr/>
          <p:nvPr/>
        </p:nvGrpSpPr>
        <p:grpSpPr>
          <a:xfrm>
            <a:off x="262558" y="2152498"/>
            <a:ext cx="2111699" cy="2450315"/>
            <a:chOff x="334566" y="2152498"/>
            <a:chExt cx="2111699" cy="2450315"/>
          </a:xfrm>
        </p:grpSpPr>
        <p:sp>
          <p:nvSpPr>
            <p:cNvPr id="24" name="Шестиугольник 23"/>
            <p:cNvSpPr/>
            <p:nvPr/>
          </p:nvSpPr>
          <p:spPr>
            <a:xfrm rot="5400000">
              <a:off x="165258" y="2321806"/>
              <a:ext cx="2450315" cy="2111699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28" name="Picture 4" descr="https://img-fotki.yandex.ru/get/5645/36014149.20d/0_87261_c0bf9f11_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612129" flipV="1">
              <a:off x="490185" y="2430556"/>
              <a:ext cx="1744957" cy="1609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447871" y="2124065"/>
            <a:ext cx="2111699" cy="2450315"/>
            <a:chOff x="2447871" y="2124065"/>
            <a:chExt cx="2111699" cy="2450315"/>
          </a:xfrm>
        </p:grpSpPr>
        <p:sp>
          <p:nvSpPr>
            <p:cNvPr id="25" name="Шестиугольник 24">
              <a:hlinkClick r:id="" action="ppaction://noaction">
                <a:snd r:embed="rId5" name="hammer.wav"/>
              </a:hlinkClick>
            </p:cNvPr>
            <p:cNvSpPr/>
            <p:nvPr/>
          </p:nvSpPr>
          <p:spPr>
            <a:xfrm rot="5400000">
              <a:off x="2278563" y="2293373"/>
              <a:ext cx="2450315" cy="2111699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30" name="Picture 6" descr="https://cdn.avopix.com/photos/list/l_29657_ladybug-five.png">
              <a:hlinkClick r:id="" action="ppaction://noaction">
                <a:snd r:embed="rId5" name="hammer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545531">
              <a:off x="2535952" y="2437102"/>
              <a:ext cx="2015892" cy="1993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3479451" y="4005858"/>
            <a:ext cx="2111699" cy="2450315"/>
            <a:chOff x="3510243" y="3975381"/>
            <a:chExt cx="2111699" cy="2450315"/>
          </a:xfrm>
        </p:grpSpPr>
        <p:sp>
          <p:nvSpPr>
            <p:cNvPr id="28" name="Шестиугольник 27"/>
            <p:cNvSpPr/>
            <p:nvPr/>
          </p:nvSpPr>
          <p:spPr>
            <a:xfrm rot="5400000">
              <a:off x="3340935" y="4144689"/>
              <a:ext cx="2450315" cy="2111699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http://www.aktsent.info/files/image/public_images/492/007_pr.jpg">
              <a:hlinkClick r:id="" action="ppaction://noaction">
                <a:snd r:embed="rId5" name="hammer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7954" y="4169604"/>
              <a:ext cx="1996493" cy="1996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1392995" y="4005858"/>
            <a:ext cx="2325947" cy="2450315"/>
            <a:chOff x="1396937" y="4003815"/>
            <a:chExt cx="2325947" cy="2450315"/>
          </a:xfrm>
        </p:grpSpPr>
        <p:sp>
          <p:nvSpPr>
            <p:cNvPr id="27" name="Шестиугольник 26">
              <a:hlinkClick r:id="" action="ppaction://noaction">
                <a:snd r:embed="rId5" name="hammer.wav"/>
              </a:hlinkClick>
            </p:cNvPr>
            <p:cNvSpPr/>
            <p:nvPr/>
          </p:nvSpPr>
          <p:spPr>
            <a:xfrm rot="5400000">
              <a:off x="1227629" y="4173123"/>
              <a:ext cx="2450315" cy="2111699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40" name="Picture 16" descr="http://www.travelclinicsofamerica.com/images/malaria-1.jpg">
              <a:hlinkClick r:id="" action="ppaction://noaction">
                <a:snd r:embed="rId5" name="hammer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6884" y="4340984"/>
              <a:ext cx="2286000" cy="1666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4559571" y="2133650"/>
            <a:ext cx="2111699" cy="2450315"/>
            <a:chOff x="4559571" y="2147028"/>
            <a:chExt cx="2111699" cy="2450315"/>
          </a:xfrm>
        </p:grpSpPr>
        <p:sp>
          <p:nvSpPr>
            <p:cNvPr id="26" name="Шестиугольник 25">
              <a:hlinkClick r:id="" action="ppaction://noaction">
                <a:snd r:embed="rId5" name="hammer.wav"/>
              </a:hlinkClick>
            </p:cNvPr>
            <p:cNvSpPr/>
            <p:nvPr/>
          </p:nvSpPr>
          <p:spPr>
            <a:xfrm rot="5400000">
              <a:off x="4390263" y="2316336"/>
              <a:ext cx="2450315" cy="2111699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42" name="Picture 18" descr="http://us.cdn2.123rf.com/168nwm/cosmln/cosmln1102/cosmln110200010/8825496-vrouw-van-trypocopris-zwemkrab-gea-soleerd-op-een-witte-achtergrond.jpg">
              <a:hlinkClick r:id="" action="ppaction://noaction">
                <a:snd r:embed="rId5" name="hammer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9091" y="2319612"/>
              <a:ext cx="1529262" cy="1998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1396937" y="259399"/>
            <a:ext cx="2452864" cy="2450315"/>
            <a:chOff x="1396937" y="361882"/>
            <a:chExt cx="2452864" cy="2450315"/>
          </a:xfrm>
        </p:grpSpPr>
        <p:sp>
          <p:nvSpPr>
            <p:cNvPr id="22" name="Шестиугольник 21">
              <a:hlinkClick r:id="" action="ppaction://noaction">
                <a:snd r:embed="rId5" name="hammer.wav"/>
              </a:hlinkClick>
            </p:cNvPr>
            <p:cNvSpPr/>
            <p:nvPr/>
          </p:nvSpPr>
          <p:spPr>
            <a:xfrm rot="5400000">
              <a:off x="1227629" y="531190"/>
              <a:ext cx="2450315" cy="2111699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https://d2gg9evh47fn9z.cloudfront.net/thumb_COLOURBOX2162266.jpg">
              <a:hlinkClick r:id="" action="ppaction://noaction">
                <a:snd r:embed="rId5" name="hammer.wav"/>
              </a:hlinkClick>
            </p:cNvPr>
            <p:cNvPicPr>
              <a:picLocks noChangeAspect="1" noChangeArrowheads="1"/>
            </p:cNvPicPr>
            <p:nvPr/>
          </p:nvPicPr>
          <p:blipFill rotWithShape="1">
            <a:blip r:embed="rId12" cstate="email">
              <a:clrChange>
                <a:clrFrom>
                  <a:srgbClr val="F7F2F6"/>
                </a:clrFrom>
                <a:clrTo>
                  <a:srgbClr val="F7F2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9350533" flipH="1">
              <a:off x="1557862" y="522015"/>
              <a:ext cx="2291939" cy="1525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4" descr="http://wallpapers1920.ru/img/picture/Jun/11/84aacff53eeeb3b6387a7eb3502668d6/mini_4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237091">
            <a:off x="7272614" y="3411680"/>
            <a:ext cx="1685305" cy="16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096" y="549474"/>
            <a:ext cx="4219369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Скругленный прямоугольник 29"/>
          <p:cNvSpPr/>
          <p:nvPr/>
        </p:nvSpPr>
        <p:spPr>
          <a:xfrm>
            <a:off x="6815286" y="362758"/>
            <a:ext cx="5040559" cy="28510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Летит, пищит, </a:t>
            </a:r>
          </a:p>
          <a:p>
            <a:pPr algn="ctr"/>
            <a:r>
              <a:rPr lang="ru-RU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Ножки длинные тащит, </a:t>
            </a:r>
          </a:p>
          <a:p>
            <a:pPr algn="ctr"/>
            <a:r>
              <a:rPr lang="ru-RU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Случай не упустит: </a:t>
            </a:r>
          </a:p>
          <a:p>
            <a:pPr algn="ctr"/>
            <a:r>
              <a:rPr lang="ru-RU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Сядет и укусит. </a:t>
            </a:r>
          </a:p>
        </p:txBody>
      </p:sp>
      <p:pic>
        <p:nvPicPr>
          <p:cNvPr id="31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1831">
            <a:off x="9404157" y="3324601"/>
            <a:ext cx="2512132" cy="338796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Скругленный прямоугольник 31"/>
          <p:cNvSpPr/>
          <p:nvPr/>
        </p:nvSpPr>
        <p:spPr>
          <a:xfrm>
            <a:off x="6289837" y="5602171"/>
            <a:ext cx="3429729" cy="7955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79646">
                    <a:lumMod val="50000"/>
                  </a:srgbClr>
                </a:solidFill>
                <a:latin typeface="Comic Sans MS" panose="030F0702030302020204" pitchFamily="66" charset="0"/>
              </a:rPr>
              <a:t>комар</a:t>
            </a:r>
            <a:endParaRPr lang="ru-RU" sz="3600" b="1" dirty="0">
              <a:solidFill>
                <a:srgbClr val="F79646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551459" y="259399"/>
            <a:ext cx="2111699" cy="2450315"/>
            <a:chOff x="3510243" y="333449"/>
            <a:chExt cx="2111699" cy="2450315"/>
          </a:xfrm>
        </p:grpSpPr>
        <p:sp>
          <p:nvSpPr>
            <p:cNvPr id="23" name="Шестиугольник 22">
              <a:hlinkClick r:id="" action="ppaction://noaction">
                <a:snd r:embed="rId5" name="hammer.wav"/>
              </a:hlinkClick>
            </p:cNvPr>
            <p:cNvSpPr/>
            <p:nvPr/>
          </p:nvSpPr>
          <p:spPr>
            <a:xfrm rot="5400000">
              <a:off x="3340935" y="502757"/>
              <a:ext cx="2450315" cy="2111699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26" name="Picture 2" descr="http://mrsbeez.com/wp-content/uploads/2012/09/Bee-Vintage-Image-GraphicsFairy12-150x150.jpg">
              <a:hlinkClick r:id="" action="ppaction://noaction">
                <a:snd r:embed="rId5" name="hammer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2652" y="523214"/>
              <a:ext cx="1718829" cy="1718829"/>
            </a:xfrm>
            <a:prstGeom prst="rect">
              <a:avLst/>
            </a:prstGeom>
            <a:noFill/>
          </p:spPr>
        </p:pic>
      </p:grpSp>
      <p:grpSp>
        <p:nvGrpSpPr>
          <p:cNvPr id="9" name="Группа 8"/>
          <p:cNvGrpSpPr/>
          <p:nvPr/>
        </p:nvGrpSpPr>
        <p:grpSpPr>
          <a:xfrm>
            <a:off x="2447871" y="2124065"/>
            <a:ext cx="2111699" cy="2450315"/>
            <a:chOff x="2447871" y="2124065"/>
            <a:chExt cx="2111699" cy="2450315"/>
          </a:xfrm>
        </p:grpSpPr>
        <p:sp>
          <p:nvSpPr>
            <p:cNvPr id="25" name="Шестиугольник 24">
              <a:hlinkClick r:id="" action="ppaction://noaction">
                <a:snd r:embed="rId5" name="hammer.wav"/>
              </a:hlinkClick>
            </p:cNvPr>
            <p:cNvSpPr/>
            <p:nvPr/>
          </p:nvSpPr>
          <p:spPr>
            <a:xfrm rot="5400000">
              <a:off x="2278563" y="2293373"/>
              <a:ext cx="2450315" cy="2111699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30" name="Picture 6" descr="https://cdn.avopix.com/photos/list/l_29657_ladybug-five.png">
              <a:hlinkClick r:id="" action="ppaction://noaction">
                <a:snd r:embed="rId5" name="hammer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545531">
              <a:off x="2535952" y="2437102"/>
              <a:ext cx="2015892" cy="1993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3479451" y="4005858"/>
            <a:ext cx="2111699" cy="2450315"/>
            <a:chOff x="3510243" y="3975381"/>
            <a:chExt cx="2111699" cy="2450315"/>
          </a:xfrm>
        </p:grpSpPr>
        <p:sp>
          <p:nvSpPr>
            <p:cNvPr id="28" name="Шестиугольник 27"/>
            <p:cNvSpPr/>
            <p:nvPr/>
          </p:nvSpPr>
          <p:spPr>
            <a:xfrm rot="5400000">
              <a:off x="3340935" y="4144689"/>
              <a:ext cx="2450315" cy="2111699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http://www.aktsent.info/files/image/public_images/492/007_pr.jpg">
              <a:hlinkClick r:id="" action="ppaction://noaction">
                <a:snd r:embed="rId5" name="hammer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7954" y="4169604"/>
              <a:ext cx="1996493" cy="1996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1392995" y="4005858"/>
            <a:ext cx="2325947" cy="2450315"/>
            <a:chOff x="1396937" y="4003815"/>
            <a:chExt cx="2325947" cy="2450315"/>
          </a:xfrm>
        </p:grpSpPr>
        <p:sp>
          <p:nvSpPr>
            <p:cNvPr id="27" name="Шестиугольник 26"/>
            <p:cNvSpPr/>
            <p:nvPr/>
          </p:nvSpPr>
          <p:spPr>
            <a:xfrm rot="5400000">
              <a:off x="1227629" y="4173123"/>
              <a:ext cx="2450315" cy="2111699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40" name="Picture 16" descr="http://www.travelclinicsofamerica.com/images/malaria-1.jpg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6884" y="4340984"/>
              <a:ext cx="2286000" cy="1666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4559571" y="2133650"/>
            <a:ext cx="2111699" cy="2450315"/>
            <a:chOff x="4559571" y="2147028"/>
            <a:chExt cx="2111699" cy="2450315"/>
          </a:xfrm>
        </p:grpSpPr>
        <p:sp>
          <p:nvSpPr>
            <p:cNvPr id="26" name="Шестиугольник 25">
              <a:hlinkClick r:id="" action="ppaction://noaction">
                <a:snd r:embed="rId5" name="hammer.wav"/>
              </a:hlinkClick>
            </p:cNvPr>
            <p:cNvSpPr/>
            <p:nvPr/>
          </p:nvSpPr>
          <p:spPr>
            <a:xfrm rot="5400000">
              <a:off x="4390263" y="2316336"/>
              <a:ext cx="2450315" cy="2111699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42" name="Picture 18" descr="http://us.cdn2.123rf.com/168nwm/cosmln/cosmln1102/cosmln110200010/8825496-vrouw-van-trypocopris-zwemkrab-gea-soleerd-op-een-witte-achtergrond.jpg">
              <a:hlinkClick r:id="" action="ppaction://noaction">
                <a:snd r:embed="rId5" name="hammer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9091" y="2319612"/>
              <a:ext cx="1529262" cy="1998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1396937" y="259399"/>
            <a:ext cx="2452864" cy="2450315"/>
            <a:chOff x="1396937" y="361882"/>
            <a:chExt cx="2452864" cy="2450315"/>
          </a:xfrm>
        </p:grpSpPr>
        <p:sp>
          <p:nvSpPr>
            <p:cNvPr id="22" name="Шестиугольник 21">
              <a:hlinkClick r:id="" action="ppaction://noaction">
                <a:snd r:embed="rId5" name="hammer.wav"/>
              </a:hlinkClick>
            </p:cNvPr>
            <p:cNvSpPr/>
            <p:nvPr/>
          </p:nvSpPr>
          <p:spPr>
            <a:xfrm rot="5400000">
              <a:off x="1227629" y="531190"/>
              <a:ext cx="2450315" cy="2111699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https://d2gg9evh47fn9z.cloudfront.net/thumb_COLOURBOX2162266.jpg">
              <a:hlinkClick r:id="" action="ppaction://noaction">
                <a:snd r:embed="rId5" name="hammer.wav"/>
              </a:hlinkClick>
            </p:cNvPr>
            <p:cNvPicPr>
              <a:picLocks noChangeAspect="1" noChangeArrowheads="1"/>
            </p:cNvPicPr>
            <p:nvPr/>
          </p:nvPicPr>
          <p:blipFill rotWithShape="1">
            <a:blip r:embed="rId11" cstate="email">
              <a:clrChange>
                <a:clrFrom>
                  <a:srgbClr val="F7F2F6"/>
                </a:clrFrom>
                <a:clrTo>
                  <a:srgbClr val="F7F2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9350533" flipH="1">
              <a:off x="1557862" y="522015"/>
              <a:ext cx="2291939" cy="1525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4" descr="http://wallpapers1920.ru/img/picture/Jun/11/84aacff53eeeb3b6387a7eb3502668d6/mini_4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237091">
            <a:off x="7272614" y="3411680"/>
            <a:ext cx="1685305" cy="16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096" y="549474"/>
            <a:ext cx="4219369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Скругленный прямоугольник 29"/>
          <p:cNvSpPr/>
          <p:nvPr/>
        </p:nvSpPr>
        <p:spPr>
          <a:xfrm>
            <a:off x="6815286" y="362758"/>
            <a:ext cx="5040559" cy="28510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>
                <a:solidFill>
                  <a:prstClr val="black"/>
                </a:solidFill>
                <a:latin typeface="Comic Sans MS" panose="030F0702030302020204" pitchFamily="66" charset="0"/>
              </a:rPr>
              <a:t>Не жужжу, когда лежу,</a:t>
            </a:r>
          </a:p>
          <a:p>
            <a:pPr algn="ctr"/>
            <a:r>
              <a:rPr lang="ru-RU" sz="2800">
                <a:solidFill>
                  <a:prstClr val="black"/>
                </a:solidFill>
                <a:latin typeface="Comic Sans MS" panose="030F0702030302020204" pitchFamily="66" charset="0"/>
              </a:rPr>
              <a:t>Не жужжу, когда хожу.</a:t>
            </a:r>
          </a:p>
          <a:p>
            <a:pPr algn="ctr"/>
            <a:r>
              <a:rPr lang="ru-RU" sz="2800">
                <a:solidFill>
                  <a:prstClr val="black"/>
                </a:solidFill>
                <a:latin typeface="Comic Sans MS" panose="030F0702030302020204" pitchFamily="66" charset="0"/>
              </a:rPr>
              <a:t>Если в воздухе кружусь,</a:t>
            </a:r>
          </a:p>
          <a:p>
            <a:pPr algn="ctr"/>
            <a:r>
              <a:rPr lang="ru-RU" sz="2800">
                <a:solidFill>
                  <a:prstClr val="black"/>
                </a:solidFill>
                <a:latin typeface="Comic Sans MS" panose="030F0702030302020204" pitchFamily="66" charset="0"/>
              </a:rPr>
              <a:t>Тут уж вдоволь нажужжусь.</a:t>
            </a:r>
            <a:endParaRPr lang="ru-RU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31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1831">
            <a:off x="9404157" y="3324601"/>
            <a:ext cx="2512132" cy="338796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Скругленный прямоугольник 31"/>
          <p:cNvSpPr/>
          <p:nvPr/>
        </p:nvSpPr>
        <p:spPr>
          <a:xfrm>
            <a:off x="6289837" y="5602171"/>
            <a:ext cx="3429729" cy="7955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79646">
                    <a:lumMod val="50000"/>
                  </a:srgbClr>
                </a:solidFill>
                <a:latin typeface="Comic Sans MS" panose="030F0702030302020204" pitchFamily="66" charset="0"/>
              </a:rPr>
              <a:t>жук</a:t>
            </a:r>
            <a:endParaRPr lang="ru-RU" sz="3600" b="1" dirty="0">
              <a:solidFill>
                <a:srgbClr val="F79646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551459" y="259399"/>
            <a:ext cx="2111699" cy="2450315"/>
            <a:chOff x="3510243" y="333449"/>
            <a:chExt cx="2111699" cy="2450315"/>
          </a:xfrm>
        </p:grpSpPr>
        <p:sp>
          <p:nvSpPr>
            <p:cNvPr id="23" name="Шестиугольник 22">
              <a:hlinkClick r:id="" action="ppaction://noaction">
                <a:snd r:embed="rId5" name="hammer.wav"/>
              </a:hlinkClick>
            </p:cNvPr>
            <p:cNvSpPr/>
            <p:nvPr/>
          </p:nvSpPr>
          <p:spPr>
            <a:xfrm rot="5400000">
              <a:off x="3340935" y="502757"/>
              <a:ext cx="2450315" cy="2111699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26" name="Picture 2" descr="http://mrsbeez.com/wp-content/uploads/2012/09/Bee-Vintage-Image-GraphicsFairy12-150x150.jpg">
              <a:hlinkClick r:id="" action="ppaction://noaction">
                <a:snd r:embed="rId5" name="hammer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2652" y="523214"/>
              <a:ext cx="1718829" cy="1718829"/>
            </a:xfrm>
            <a:prstGeom prst="rect">
              <a:avLst/>
            </a:prstGeom>
            <a:noFill/>
          </p:spPr>
        </p:pic>
      </p:grpSp>
      <p:grpSp>
        <p:nvGrpSpPr>
          <p:cNvPr id="9" name="Группа 8"/>
          <p:cNvGrpSpPr/>
          <p:nvPr/>
        </p:nvGrpSpPr>
        <p:grpSpPr>
          <a:xfrm>
            <a:off x="2447871" y="2124065"/>
            <a:ext cx="2111699" cy="2450315"/>
            <a:chOff x="2447871" y="2124065"/>
            <a:chExt cx="2111699" cy="2450315"/>
          </a:xfrm>
        </p:grpSpPr>
        <p:sp>
          <p:nvSpPr>
            <p:cNvPr id="25" name="Шестиугольник 24">
              <a:hlinkClick r:id="" action="ppaction://noaction">
                <a:snd r:embed="rId5" name="hammer.wav"/>
              </a:hlinkClick>
            </p:cNvPr>
            <p:cNvSpPr/>
            <p:nvPr/>
          </p:nvSpPr>
          <p:spPr>
            <a:xfrm rot="5400000">
              <a:off x="2278563" y="2293373"/>
              <a:ext cx="2450315" cy="2111699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30" name="Picture 6" descr="https://cdn.avopix.com/photos/list/l_29657_ladybug-five.png">
              <a:hlinkClick r:id="" action="ppaction://noaction">
                <a:snd r:embed="rId5" name="hammer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545531">
              <a:off x="2535952" y="2437102"/>
              <a:ext cx="2015892" cy="1993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3479451" y="4005858"/>
            <a:ext cx="2111699" cy="2450315"/>
            <a:chOff x="3510243" y="3975381"/>
            <a:chExt cx="2111699" cy="2450315"/>
          </a:xfrm>
        </p:grpSpPr>
        <p:sp>
          <p:nvSpPr>
            <p:cNvPr id="28" name="Шестиугольник 27"/>
            <p:cNvSpPr/>
            <p:nvPr/>
          </p:nvSpPr>
          <p:spPr>
            <a:xfrm rot="5400000">
              <a:off x="3340935" y="4144689"/>
              <a:ext cx="2450315" cy="2111699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http://www.aktsent.info/files/image/public_images/492/007_pr.jpg">
              <a:hlinkClick r:id="" action="ppaction://noaction">
                <a:snd r:embed="rId5" name="hammer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7954" y="4169604"/>
              <a:ext cx="1996493" cy="1996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4559571" y="2133650"/>
            <a:ext cx="2111699" cy="2450315"/>
            <a:chOff x="4559571" y="2147028"/>
            <a:chExt cx="2111699" cy="2450315"/>
          </a:xfrm>
        </p:grpSpPr>
        <p:sp>
          <p:nvSpPr>
            <p:cNvPr id="26" name="Шестиугольник 25"/>
            <p:cNvSpPr/>
            <p:nvPr/>
          </p:nvSpPr>
          <p:spPr>
            <a:xfrm rot="5400000">
              <a:off x="4390263" y="2316336"/>
              <a:ext cx="2450315" cy="2111699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42" name="Picture 18" descr="http://us.cdn2.123rf.com/168nwm/cosmln/cosmln1102/cosmln110200010/8825496-vrouw-van-trypocopris-zwemkrab-gea-soleerd-op-een-witte-achtergrond.jpg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9091" y="2319612"/>
              <a:ext cx="1529262" cy="1998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1396937" y="259399"/>
            <a:ext cx="2452864" cy="2450315"/>
            <a:chOff x="1396937" y="361882"/>
            <a:chExt cx="2452864" cy="2450315"/>
          </a:xfrm>
        </p:grpSpPr>
        <p:sp>
          <p:nvSpPr>
            <p:cNvPr id="22" name="Шестиугольник 21">
              <a:hlinkClick r:id="" action="ppaction://noaction">
                <a:snd r:embed="rId5" name="hammer.wav"/>
              </a:hlinkClick>
            </p:cNvPr>
            <p:cNvSpPr/>
            <p:nvPr/>
          </p:nvSpPr>
          <p:spPr>
            <a:xfrm rot="5400000">
              <a:off x="1227629" y="531190"/>
              <a:ext cx="2450315" cy="2111699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https://d2gg9evh47fn9z.cloudfront.net/thumb_COLOURBOX2162266.jpg">
              <a:hlinkClick r:id="" action="ppaction://noaction">
                <a:snd r:embed="rId5" name="hammer.wav"/>
              </a:hlinkClick>
            </p:cNvPr>
            <p:cNvPicPr>
              <a:picLocks noChangeAspect="1" noChangeArrowheads="1"/>
            </p:cNvPicPr>
            <p:nvPr/>
          </p:nvPicPr>
          <p:blipFill rotWithShape="1">
            <a:blip r:embed="rId10" cstate="email">
              <a:clrChange>
                <a:clrFrom>
                  <a:srgbClr val="F7F2F6"/>
                </a:clrFrom>
                <a:clrTo>
                  <a:srgbClr val="F7F2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9350533" flipH="1">
              <a:off x="1557862" y="522015"/>
              <a:ext cx="2291939" cy="1525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4" descr="http://wallpapers1920.ru/img/picture/Jun/11/84aacff53eeeb3b6387a7eb3502668d6/mini_4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237091">
            <a:off x="7272614" y="3411680"/>
            <a:ext cx="1685305" cy="16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742" y="297446"/>
            <a:ext cx="8208912" cy="615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11144"/>
      </p:ext>
    </p:extLst>
  </p:cSld>
  <p:clrMapOvr>
    <a:masterClrMapping/>
  </p:clrMapOvr>
  <p:transition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096" y="549474"/>
            <a:ext cx="4219369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Скругленный прямоугольник 29"/>
          <p:cNvSpPr/>
          <p:nvPr/>
        </p:nvSpPr>
        <p:spPr>
          <a:xfrm>
            <a:off x="6815286" y="362758"/>
            <a:ext cx="5040559" cy="28510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>
                <a:solidFill>
                  <a:prstClr val="black"/>
                </a:solidFill>
                <a:latin typeface="Comic Sans MS" panose="030F0702030302020204" pitchFamily="66" charset="0"/>
              </a:rPr>
              <a:t>Прыгает пружинка — </a:t>
            </a:r>
          </a:p>
          <a:p>
            <a:pPr algn="ctr"/>
            <a:r>
              <a:rPr lang="ru-RU" sz="2800">
                <a:solidFill>
                  <a:prstClr val="black"/>
                </a:solidFill>
                <a:latin typeface="Comic Sans MS" panose="030F0702030302020204" pitchFamily="66" charset="0"/>
              </a:rPr>
              <a:t>Зелёная спинка — </a:t>
            </a:r>
          </a:p>
          <a:p>
            <a:pPr algn="ctr"/>
            <a:r>
              <a:rPr lang="ru-RU" sz="2800">
                <a:solidFill>
                  <a:prstClr val="black"/>
                </a:solidFill>
                <a:latin typeface="Comic Sans MS" panose="030F0702030302020204" pitchFamily="66" charset="0"/>
              </a:rPr>
              <a:t>С травы на былинку, </a:t>
            </a:r>
          </a:p>
          <a:p>
            <a:pPr algn="ctr"/>
            <a:r>
              <a:rPr lang="ru-RU" sz="2800">
                <a:solidFill>
                  <a:prstClr val="black"/>
                </a:solidFill>
                <a:latin typeface="Comic Sans MS" panose="030F0702030302020204" pitchFamily="66" charset="0"/>
              </a:rPr>
              <a:t>С ветки на тропинку. </a:t>
            </a:r>
            <a:endParaRPr lang="ru-RU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31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1831">
            <a:off x="9404157" y="3324601"/>
            <a:ext cx="2512132" cy="338796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Скругленный прямоугольник 31"/>
          <p:cNvSpPr/>
          <p:nvPr/>
        </p:nvSpPr>
        <p:spPr>
          <a:xfrm>
            <a:off x="6289837" y="5602171"/>
            <a:ext cx="3429729" cy="7955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79646">
                    <a:lumMod val="50000"/>
                  </a:srgbClr>
                </a:solidFill>
                <a:latin typeface="Comic Sans MS" panose="030F0702030302020204" pitchFamily="66" charset="0"/>
              </a:rPr>
              <a:t>кузнечик</a:t>
            </a:r>
            <a:endParaRPr lang="ru-RU" sz="3600" b="1" dirty="0">
              <a:solidFill>
                <a:srgbClr val="F79646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551459" y="259399"/>
            <a:ext cx="2111699" cy="2450315"/>
            <a:chOff x="3510243" y="333449"/>
            <a:chExt cx="2111699" cy="2450315"/>
          </a:xfrm>
        </p:grpSpPr>
        <p:sp>
          <p:nvSpPr>
            <p:cNvPr id="23" name="Шестиугольник 22">
              <a:hlinkClick r:id="" action="ppaction://noaction">
                <a:snd r:embed="rId5" name="hammer.wav"/>
              </a:hlinkClick>
            </p:cNvPr>
            <p:cNvSpPr/>
            <p:nvPr/>
          </p:nvSpPr>
          <p:spPr>
            <a:xfrm rot="5400000">
              <a:off x="3340935" y="502757"/>
              <a:ext cx="2450315" cy="2111699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26" name="Picture 2" descr="http://mrsbeez.com/wp-content/uploads/2012/09/Bee-Vintage-Image-GraphicsFairy12-150x150.jpg">
              <a:hlinkClick r:id="" action="ppaction://noaction">
                <a:snd r:embed="rId5" name="hammer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2652" y="523214"/>
              <a:ext cx="1718829" cy="1718829"/>
            </a:xfrm>
            <a:prstGeom prst="rect">
              <a:avLst/>
            </a:prstGeom>
            <a:noFill/>
          </p:spPr>
        </p:pic>
      </p:grpSp>
      <p:grpSp>
        <p:nvGrpSpPr>
          <p:cNvPr id="9" name="Группа 8"/>
          <p:cNvGrpSpPr/>
          <p:nvPr/>
        </p:nvGrpSpPr>
        <p:grpSpPr>
          <a:xfrm>
            <a:off x="2447871" y="2124065"/>
            <a:ext cx="2111699" cy="2450315"/>
            <a:chOff x="2447871" y="2124065"/>
            <a:chExt cx="2111699" cy="2450315"/>
          </a:xfrm>
        </p:grpSpPr>
        <p:sp>
          <p:nvSpPr>
            <p:cNvPr id="25" name="Шестиугольник 24">
              <a:hlinkClick r:id="" action="ppaction://noaction">
                <a:snd r:embed="rId5" name="hammer.wav"/>
              </a:hlinkClick>
            </p:cNvPr>
            <p:cNvSpPr/>
            <p:nvPr/>
          </p:nvSpPr>
          <p:spPr>
            <a:xfrm rot="5400000">
              <a:off x="2278563" y="2293373"/>
              <a:ext cx="2450315" cy="2111699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30" name="Picture 6" descr="https://cdn.avopix.com/photos/list/l_29657_ladybug-five.png">
              <a:hlinkClick r:id="" action="ppaction://noaction">
                <a:snd r:embed="rId5" name="hammer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545531">
              <a:off x="2535952" y="2437102"/>
              <a:ext cx="2015892" cy="1993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3479451" y="4005858"/>
            <a:ext cx="2111699" cy="2450315"/>
            <a:chOff x="3510243" y="3975381"/>
            <a:chExt cx="2111699" cy="2450315"/>
          </a:xfrm>
        </p:grpSpPr>
        <p:sp>
          <p:nvSpPr>
            <p:cNvPr id="28" name="Шестиугольник 27"/>
            <p:cNvSpPr/>
            <p:nvPr/>
          </p:nvSpPr>
          <p:spPr>
            <a:xfrm rot="5400000">
              <a:off x="3340935" y="4144689"/>
              <a:ext cx="2450315" cy="2111699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http://www.aktsent.info/files/image/public_images/492/007_pr.jpg">
              <a:hlinkClick r:id="" action="ppaction://noaction">
                <a:snd r:embed="rId5" name="hammer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7954" y="4169604"/>
              <a:ext cx="1996493" cy="1996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1396937" y="259399"/>
            <a:ext cx="2452864" cy="2450315"/>
            <a:chOff x="1396937" y="361882"/>
            <a:chExt cx="2452864" cy="2450315"/>
          </a:xfrm>
        </p:grpSpPr>
        <p:sp>
          <p:nvSpPr>
            <p:cNvPr id="22" name="Шестиугольник 21"/>
            <p:cNvSpPr/>
            <p:nvPr/>
          </p:nvSpPr>
          <p:spPr>
            <a:xfrm rot="5400000">
              <a:off x="1227629" y="531190"/>
              <a:ext cx="2450315" cy="2111699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https://d2gg9evh47fn9z.cloudfront.net/thumb_COLOURBOX2162266.jpg"/>
            <p:cNvPicPr>
              <a:picLocks noChangeAspect="1" noChangeArrowheads="1"/>
            </p:cNvPicPr>
            <p:nvPr/>
          </p:nvPicPr>
          <p:blipFill rotWithShape="1">
            <a:blip r:embed="rId9" cstate="email">
              <a:clrChange>
                <a:clrFrom>
                  <a:srgbClr val="F7F2F6"/>
                </a:clrFrom>
                <a:clrTo>
                  <a:srgbClr val="F7F2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9350533" flipH="1">
              <a:off x="1557862" y="522015"/>
              <a:ext cx="2291939" cy="1525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4" descr="http://wallpapers1920.ru/img/picture/Jun/11/84aacff53eeeb3b6387a7eb3502668d6/mini_4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237091">
            <a:off x="7272614" y="3411680"/>
            <a:ext cx="1685305" cy="16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096" y="549474"/>
            <a:ext cx="4219369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Скругленный прямоугольник 29"/>
          <p:cNvSpPr/>
          <p:nvPr/>
        </p:nvSpPr>
        <p:spPr>
          <a:xfrm>
            <a:off x="6815286" y="362758"/>
            <a:ext cx="5040559" cy="28510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>
                <a:solidFill>
                  <a:prstClr val="black"/>
                </a:solidFill>
                <a:latin typeface="Comic Sans MS" panose="030F0702030302020204" pitchFamily="66" charset="0"/>
              </a:rPr>
              <a:t>На ромашку у ворот </a:t>
            </a:r>
          </a:p>
          <a:p>
            <a:pPr algn="ctr"/>
            <a:r>
              <a:rPr lang="ru-RU" sz="2800">
                <a:solidFill>
                  <a:prstClr val="black"/>
                </a:solidFill>
                <a:latin typeface="Comic Sans MS" panose="030F0702030302020204" pitchFamily="66" charset="0"/>
              </a:rPr>
              <a:t>Опустился вертолёт — </a:t>
            </a:r>
          </a:p>
          <a:p>
            <a:pPr algn="ctr"/>
            <a:r>
              <a:rPr lang="ru-RU" sz="2800">
                <a:solidFill>
                  <a:prstClr val="black"/>
                </a:solidFill>
                <a:latin typeface="Comic Sans MS" panose="030F0702030302020204" pitchFamily="66" charset="0"/>
              </a:rPr>
              <a:t>Золотистые глаза. </a:t>
            </a:r>
          </a:p>
          <a:p>
            <a:pPr algn="ctr"/>
            <a:r>
              <a:rPr lang="ru-RU" sz="2800">
                <a:solidFill>
                  <a:prstClr val="black"/>
                </a:solidFill>
                <a:latin typeface="Comic Sans MS" panose="030F0702030302020204" pitchFamily="66" charset="0"/>
              </a:rPr>
              <a:t>Кто же это?... </a:t>
            </a:r>
            <a:endParaRPr lang="ru-RU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31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1831">
            <a:off x="9404157" y="3324601"/>
            <a:ext cx="2512132" cy="338796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Скругленный прямоугольник 31"/>
          <p:cNvSpPr/>
          <p:nvPr/>
        </p:nvSpPr>
        <p:spPr>
          <a:xfrm>
            <a:off x="6289837" y="5602171"/>
            <a:ext cx="3429729" cy="7955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79646">
                    <a:lumMod val="50000"/>
                  </a:srgbClr>
                </a:solidFill>
                <a:latin typeface="Comic Sans MS" panose="030F0702030302020204" pitchFamily="66" charset="0"/>
              </a:rPr>
              <a:t>стрекоза</a:t>
            </a:r>
            <a:endParaRPr lang="ru-RU" sz="3600" b="1" dirty="0">
              <a:solidFill>
                <a:srgbClr val="F79646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551459" y="259399"/>
            <a:ext cx="2111699" cy="2450315"/>
            <a:chOff x="3510243" y="333449"/>
            <a:chExt cx="2111699" cy="2450315"/>
          </a:xfrm>
        </p:grpSpPr>
        <p:sp>
          <p:nvSpPr>
            <p:cNvPr id="23" name="Шестиугольник 22">
              <a:hlinkClick r:id="" action="ppaction://noaction">
                <a:snd r:embed="rId5" name="hammer.wav"/>
              </a:hlinkClick>
            </p:cNvPr>
            <p:cNvSpPr/>
            <p:nvPr/>
          </p:nvSpPr>
          <p:spPr>
            <a:xfrm rot="5400000">
              <a:off x="3340935" y="502757"/>
              <a:ext cx="2450315" cy="2111699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26" name="Picture 2" descr="http://mrsbeez.com/wp-content/uploads/2012/09/Bee-Vintage-Image-GraphicsFairy12-150x150.jpg">
              <a:hlinkClick r:id="" action="ppaction://noaction">
                <a:snd r:embed="rId5" name="hammer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2652" y="523214"/>
              <a:ext cx="1718829" cy="1718829"/>
            </a:xfrm>
            <a:prstGeom prst="rect">
              <a:avLst/>
            </a:prstGeom>
            <a:noFill/>
          </p:spPr>
        </p:pic>
      </p:grpSp>
      <p:grpSp>
        <p:nvGrpSpPr>
          <p:cNvPr id="9" name="Группа 8"/>
          <p:cNvGrpSpPr/>
          <p:nvPr/>
        </p:nvGrpSpPr>
        <p:grpSpPr>
          <a:xfrm>
            <a:off x="2447871" y="2124065"/>
            <a:ext cx="2111699" cy="2450315"/>
            <a:chOff x="2447871" y="2124065"/>
            <a:chExt cx="2111699" cy="2450315"/>
          </a:xfrm>
        </p:grpSpPr>
        <p:sp>
          <p:nvSpPr>
            <p:cNvPr id="25" name="Шестиугольник 24">
              <a:hlinkClick r:id="" action="ppaction://noaction">
                <a:snd r:embed="rId5" name="hammer.wav"/>
              </a:hlinkClick>
            </p:cNvPr>
            <p:cNvSpPr/>
            <p:nvPr/>
          </p:nvSpPr>
          <p:spPr>
            <a:xfrm rot="5400000">
              <a:off x="2278563" y="2293373"/>
              <a:ext cx="2450315" cy="2111699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30" name="Picture 6" descr="https://cdn.avopix.com/photos/list/l_29657_ladybug-five.png">
              <a:hlinkClick r:id="" action="ppaction://noaction">
                <a:snd r:embed="rId5" name="hammer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545531">
              <a:off x="2535952" y="2437102"/>
              <a:ext cx="2015892" cy="1993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3479451" y="4005858"/>
            <a:ext cx="2111699" cy="2450315"/>
            <a:chOff x="3510243" y="3975381"/>
            <a:chExt cx="2111699" cy="2450315"/>
          </a:xfrm>
        </p:grpSpPr>
        <p:sp>
          <p:nvSpPr>
            <p:cNvPr id="28" name="Шестиугольник 27"/>
            <p:cNvSpPr/>
            <p:nvPr/>
          </p:nvSpPr>
          <p:spPr>
            <a:xfrm rot="5400000">
              <a:off x="3340935" y="4144689"/>
              <a:ext cx="2450315" cy="2111699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http://www.aktsent.info/files/image/public_images/492/007_pr.jp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7954" y="4169604"/>
              <a:ext cx="1996493" cy="1996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4" descr="http://wallpapers1920.ru/img/picture/Jun/11/84aacff53eeeb3b6387a7eb3502668d6/mini_4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237091">
            <a:off x="7272614" y="3411680"/>
            <a:ext cx="1685305" cy="16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096" y="549474"/>
            <a:ext cx="4219369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Скругленный прямоугольник 29"/>
          <p:cNvSpPr/>
          <p:nvPr/>
        </p:nvSpPr>
        <p:spPr>
          <a:xfrm>
            <a:off x="6815286" y="362758"/>
            <a:ext cx="5040559" cy="28510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>
                <a:solidFill>
                  <a:prstClr val="black"/>
                </a:solidFill>
                <a:latin typeface="Comic Sans MS" panose="030F0702030302020204" pitchFamily="66" charset="0"/>
              </a:rPr>
              <a:t>Целый день летает, </a:t>
            </a:r>
          </a:p>
          <a:p>
            <a:pPr algn="ctr"/>
            <a:r>
              <a:rPr lang="ru-RU" sz="2800">
                <a:solidFill>
                  <a:prstClr val="black"/>
                </a:solidFill>
                <a:latin typeface="Comic Sans MS" panose="030F0702030302020204" pitchFamily="66" charset="0"/>
              </a:rPr>
              <a:t>Всем надоедает, </a:t>
            </a:r>
          </a:p>
          <a:p>
            <a:pPr algn="ctr"/>
            <a:r>
              <a:rPr lang="ru-RU" sz="2800">
                <a:solidFill>
                  <a:prstClr val="black"/>
                </a:solidFill>
                <a:latin typeface="Comic Sans MS" panose="030F0702030302020204" pitchFamily="66" charset="0"/>
              </a:rPr>
              <a:t>Ночь настаёт, </a:t>
            </a:r>
          </a:p>
          <a:p>
            <a:pPr algn="ctr"/>
            <a:r>
              <a:rPr lang="ru-RU" sz="2800">
                <a:solidFill>
                  <a:prstClr val="black"/>
                </a:solidFill>
                <a:latin typeface="Comic Sans MS" panose="030F0702030302020204" pitchFamily="66" charset="0"/>
              </a:rPr>
              <a:t>Тогда перестаёт. </a:t>
            </a:r>
            <a:endParaRPr lang="ru-RU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31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1831">
            <a:off x="9404157" y="3324601"/>
            <a:ext cx="2512132" cy="338796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Скругленный прямоугольник 31"/>
          <p:cNvSpPr/>
          <p:nvPr/>
        </p:nvSpPr>
        <p:spPr>
          <a:xfrm>
            <a:off x="6289837" y="5602171"/>
            <a:ext cx="3429729" cy="7955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79646">
                    <a:lumMod val="50000"/>
                  </a:srgbClr>
                </a:solidFill>
                <a:latin typeface="Comic Sans MS" panose="030F0702030302020204" pitchFamily="66" charset="0"/>
              </a:rPr>
              <a:t>муха</a:t>
            </a:r>
            <a:endParaRPr lang="ru-RU" sz="3600" b="1" dirty="0">
              <a:solidFill>
                <a:srgbClr val="F79646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551459" y="259399"/>
            <a:ext cx="2111699" cy="2450315"/>
            <a:chOff x="3510243" y="333449"/>
            <a:chExt cx="2111699" cy="2450315"/>
          </a:xfrm>
        </p:grpSpPr>
        <p:sp>
          <p:nvSpPr>
            <p:cNvPr id="23" name="Шестиугольник 22"/>
            <p:cNvSpPr/>
            <p:nvPr/>
          </p:nvSpPr>
          <p:spPr>
            <a:xfrm rot="5400000">
              <a:off x="3340935" y="502757"/>
              <a:ext cx="2450315" cy="2111699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26" name="Picture 2" descr="http://mrsbeez.com/wp-content/uploads/2012/09/Bee-Vintage-Image-GraphicsFairy12-150x150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2652" y="523214"/>
              <a:ext cx="1718829" cy="1718829"/>
            </a:xfrm>
            <a:prstGeom prst="rect">
              <a:avLst/>
            </a:prstGeom>
            <a:noFill/>
          </p:spPr>
        </p:pic>
      </p:grpSp>
      <p:grpSp>
        <p:nvGrpSpPr>
          <p:cNvPr id="9" name="Группа 8"/>
          <p:cNvGrpSpPr/>
          <p:nvPr/>
        </p:nvGrpSpPr>
        <p:grpSpPr>
          <a:xfrm>
            <a:off x="2447871" y="2124065"/>
            <a:ext cx="2111699" cy="2450315"/>
            <a:chOff x="2447871" y="2124065"/>
            <a:chExt cx="2111699" cy="2450315"/>
          </a:xfrm>
        </p:grpSpPr>
        <p:sp>
          <p:nvSpPr>
            <p:cNvPr id="25" name="Шестиугольник 24">
              <a:hlinkClick r:id="" action="ppaction://noaction">
                <a:snd r:embed="rId6" name="hammer.wav"/>
              </a:hlinkClick>
            </p:cNvPr>
            <p:cNvSpPr/>
            <p:nvPr/>
          </p:nvSpPr>
          <p:spPr>
            <a:xfrm rot="5400000">
              <a:off x="2278563" y="2293373"/>
              <a:ext cx="2450315" cy="2111699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30" name="Picture 6" descr="https://cdn.avopix.com/photos/list/l_29657_ladybug-five.png">
              <a:hlinkClick r:id="" action="ppaction://noaction">
                <a:snd r:embed="rId6" name="hammer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545531">
              <a:off x="2535952" y="2437102"/>
              <a:ext cx="2015892" cy="1993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4" descr="http://wallpapers1920.ru/img/picture/Jun/11/84aacff53eeeb3b6387a7eb3502668d6/mini_4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237091">
            <a:off x="7272614" y="3411680"/>
            <a:ext cx="1685305" cy="16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096" y="549474"/>
            <a:ext cx="4219369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Скругленный прямоугольник 29"/>
          <p:cNvSpPr/>
          <p:nvPr/>
        </p:nvSpPr>
        <p:spPr>
          <a:xfrm>
            <a:off x="6815286" y="362758"/>
            <a:ext cx="5040559" cy="28510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>
                <a:solidFill>
                  <a:prstClr val="black"/>
                </a:solidFill>
                <a:latin typeface="Comic Sans MS" panose="030F0702030302020204" pitchFamily="66" charset="0"/>
              </a:rPr>
              <a:t>Надевает эта крошка</a:t>
            </a:r>
          </a:p>
          <a:p>
            <a:pPr algn="ctr"/>
            <a:r>
              <a:rPr lang="ru-RU" sz="2800">
                <a:solidFill>
                  <a:prstClr val="black"/>
                </a:solidFill>
                <a:latin typeface="Comic Sans MS" panose="030F0702030302020204" pitchFamily="66" charset="0"/>
              </a:rPr>
              <a:t>Платье красное в горошек.</a:t>
            </a:r>
          </a:p>
          <a:p>
            <a:pPr algn="ctr"/>
            <a:r>
              <a:rPr lang="ru-RU" sz="2800">
                <a:solidFill>
                  <a:prstClr val="black"/>
                </a:solidFill>
                <a:latin typeface="Comic Sans MS" panose="030F0702030302020204" pitchFamily="66" charset="0"/>
              </a:rPr>
              <a:t>И летать умеет ловко</a:t>
            </a:r>
          </a:p>
          <a:p>
            <a:pPr algn="ctr"/>
            <a:r>
              <a:rPr lang="ru-RU" sz="2800">
                <a:solidFill>
                  <a:prstClr val="black"/>
                </a:solidFill>
                <a:latin typeface="Comic Sans MS" panose="030F0702030302020204" pitchFamily="66" charset="0"/>
              </a:rPr>
              <a:t>Это…</a:t>
            </a:r>
            <a:endParaRPr lang="ru-RU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31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1831">
            <a:off x="9404157" y="3324601"/>
            <a:ext cx="2512132" cy="338796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Скругленный прямоугольник 31"/>
          <p:cNvSpPr/>
          <p:nvPr/>
        </p:nvSpPr>
        <p:spPr>
          <a:xfrm>
            <a:off x="6023199" y="5602171"/>
            <a:ext cx="3696368" cy="7955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79646">
                    <a:lumMod val="50000"/>
                  </a:srgbClr>
                </a:solidFill>
                <a:latin typeface="Comic Sans MS" panose="030F0702030302020204" pitchFamily="66" charset="0"/>
              </a:rPr>
              <a:t>Божья коровка</a:t>
            </a:r>
            <a:endParaRPr lang="ru-RU" sz="3600" b="1" dirty="0">
              <a:solidFill>
                <a:srgbClr val="F79646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447871" y="2124065"/>
            <a:ext cx="2111699" cy="2450315"/>
            <a:chOff x="2447871" y="2124065"/>
            <a:chExt cx="2111699" cy="2450315"/>
          </a:xfrm>
        </p:grpSpPr>
        <p:sp>
          <p:nvSpPr>
            <p:cNvPr id="25" name="Шестиугольник 24"/>
            <p:cNvSpPr/>
            <p:nvPr/>
          </p:nvSpPr>
          <p:spPr>
            <a:xfrm rot="5400000">
              <a:off x="2278563" y="2293373"/>
              <a:ext cx="2450315" cy="2111699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30" name="Picture 6" descr="https://cdn.avopix.com/photos/list/l_29657_ladybug-five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545531">
              <a:off x="2535952" y="2437102"/>
              <a:ext cx="2015892" cy="1993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4" descr="http://wallpapers1920.ru/img/picture/Jun/11/84aacff53eeeb3b6387a7eb3502668d6/mini_4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237091">
            <a:off x="7272614" y="3411680"/>
            <a:ext cx="1685305" cy="16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2148" y="1"/>
            <a:ext cx="9146117" cy="1845102"/>
          </a:xfrm>
          <a:solidFill>
            <a:srgbClr val="FFCC99"/>
          </a:solidFill>
        </p:spPr>
        <p:txBody>
          <a:bodyPr/>
          <a:lstStyle/>
          <a:p>
            <a:r>
              <a:rPr lang="ru-RU" altLang="ru-RU" sz="2400"/>
              <a:t>Перед вами жук- олень и паук. Сравните их. Чем они отличаются?</a:t>
            </a:r>
          </a:p>
        </p:txBody>
      </p:sp>
      <p:pic>
        <p:nvPicPr>
          <p:cNvPr id="66567" name="Picture 7" descr="олень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30710" y="1341562"/>
            <a:ext cx="4933505" cy="50144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70" name="Picture 10" descr="dang_08_b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9934" y="1333434"/>
            <a:ext cx="4212612" cy="50144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5078"/>
      </p:ext>
    </p:extLst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>
          <a:xfrm>
            <a:off x="2208107" y="609742"/>
            <a:ext cx="7774199" cy="5484494"/>
          </a:xfrm>
          <a:solidFill>
            <a:srgbClr val="CCFFFF"/>
          </a:solidFill>
          <a:ln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4001" dirty="0">
                <a:solidFill>
                  <a:srgbClr val="800000"/>
                </a:solidFill>
              </a:rPr>
              <a:t>Кто же такие насекомые?</a:t>
            </a:r>
            <a:br>
              <a:rPr lang="ru-RU" altLang="ru-RU" sz="4001" dirty="0">
                <a:solidFill>
                  <a:srgbClr val="800000"/>
                </a:solidFill>
              </a:rPr>
            </a:br>
            <a:r>
              <a:rPr lang="ru-RU" altLang="ru-RU" sz="4001" dirty="0">
                <a:solidFill>
                  <a:srgbClr val="800000"/>
                </a:solidFill>
              </a:rPr>
              <a:t>Как их отличить от других животных?</a:t>
            </a:r>
            <a:br>
              <a:rPr lang="ru-RU" altLang="ru-RU" sz="4001" dirty="0">
                <a:solidFill>
                  <a:srgbClr val="800000"/>
                </a:solidFill>
              </a:rPr>
            </a:br>
            <a:r>
              <a:rPr lang="ru-RU" altLang="ru-RU" sz="4001" dirty="0">
                <a:solidFill>
                  <a:srgbClr val="800000"/>
                </a:solidFill>
              </a:rPr>
              <a:t>Назовите известных вам насекомых. </a:t>
            </a:r>
            <a:br>
              <a:rPr lang="ru-RU" altLang="ru-RU" sz="4001" dirty="0">
                <a:solidFill>
                  <a:srgbClr val="800000"/>
                </a:solidFill>
              </a:rPr>
            </a:br>
            <a:r>
              <a:rPr lang="ru-RU" altLang="ru-RU" sz="4001" dirty="0">
                <a:solidFill>
                  <a:srgbClr val="800000"/>
                </a:solidFill>
              </a:rPr>
              <a:t>Паук- это насекомое? Почему?</a:t>
            </a:r>
          </a:p>
        </p:txBody>
      </p:sp>
    </p:spTree>
    <p:extLst>
      <p:ext uri="{BB962C8B-B14F-4D97-AF65-F5344CB8AC3E}">
        <p14:creationId xmlns:p14="http://schemas.microsoft.com/office/powerpoint/2010/main" val="3911241129"/>
      </p:ext>
    </p:extLst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0790" y="621482"/>
            <a:ext cx="748883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72922"/>
      </p:ext>
    </p:extLst>
  </p:cSld>
  <p:clrMapOvr>
    <a:masterClrMapping/>
  </p:clrMapOvr>
  <p:transition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5166" y="1989634"/>
            <a:ext cx="6072448" cy="45424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74" y="981522"/>
            <a:ext cx="499255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37771"/>
      </p:ext>
    </p:extLst>
  </p:cSld>
  <p:clrMapOvr>
    <a:masterClrMapping/>
  </p:clrMapOvr>
  <p:transition advClick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566" y="477466"/>
            <a:ext cx="6408712" cy="42724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310" y="3132422"/>
            <a:ext cx="4821168" cy="323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42501"/>
      </p:ext>
    </p:extLst>
  </p:cSld>
  <p:clrMapOvr>
    <a:masterClrMapping/>
  </p:clrMapOvr>
  <p:transition advClick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566" y="189434"/>
            <a:ext cx="5405880" cy="3600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110" y="2182456"/>
            <a:ext cx="680475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04930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758" y="243440"/>
            <a:ext cx="806489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39955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4725" y="189434"/>
            <a:ext cx="8256917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7061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0790" y="621482"/>
            <a:ext cx="748883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10595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0590" y="333450"/>
            <a:ext cx="10937915" cy="1470365"/>
          </a:xfrm>
        </p:spPr>
        <p:txBody>
          <a:bodyPr>
            <a:normAutofit/>
          </a:bodyPr>
          <a:lstStyle/>
          <a:p>
            <a:endParaRPr lang="ru-RU" sz="3200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6734" y="4845140"/>
            <a:ext cx="8533289" cy="1753006"/>
          </a:xfrm>
        </p:spPr>
        <p:txBody>
          <a:bodyPr>
            <a:noAutofit/>
          </a:bodyPr>
          <a:lstStyle/>
          <a:p>
            <a:endParaRPr lang="ru-RU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Управляющая кнопка: документ 4">
            <a:hlinkClick r:id="rId2" action="ppaction://hlinksldjump" highlightClick="1"/>
          </p:cNvPr>
          <p:cNvSpPr/>
          <p:nvPr/>
        </p:nvSpPr>
        <p:spPr>
          <a:xfrm>
            <a:off x="262558" y="5878066"/>
            <a:ext cx="576064" cy="720080"/>
          </a:xfrm>
          <a:prstGeom prst="actionButton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4612" y="1572406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rgbClr val="F79646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«Кто такие насекомые»</a:t>
            </a:r>
          </a:p>
        </p:txBody>
      </p:sp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622" y="2875618"/>
            <a:ext cx="2664296" cy="3545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1831">
            <a:off x="9285520" y="2619276"/>
            <a:ext cx="2685812" cy="362136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AutoShape 2" descr="E:\Documents and Settings\Admin\%D0%A0%D0%B0%D0%B1%D0%BE%D1%87%D0%B8%D0%B9 %D1%81%D1%82%D0%BE%D0%BB\luxfon.com-38166 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AutoShape 4" descr="E:\Documents and Settings\Admin\%D0%A0%D0%B0%D0%B1%D0%BE%D1%87%D0%B8%D0%B9 %D1%81%D1%82%D0%BE%D0%BB\luxfon.com-38166 (1)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501855" y="2240934"/>
            <a:ext cx="6635747" cy="2466332"/>
            <a:chOff x="2501855" y="2240934"/>
            <a:chExt cx="6635747" cy="2466332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353" y="2491915"/>
              <a:ext cx="1540263" cy="1522859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1270" y="2240934"/>
              <a:ext cx="2466332" cy="2466332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769" y="2955107"/>
              <a:ext cx="2237261" cy="151015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1855" y="2575225"/>
              <a:ext cx="1345704" cy="1033503"/>
            </a:xfrm>
            <a:prstGeom prst="rect">
              <a:avLst/>
            </a:prstGeom>
          </p:spPr>
        </p:pic>
      </p:grp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10919742" y="6022082"/>
            <a:ext cx="864096" cy="57606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558" y="261442"/>
            <a:ext cx="11521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79646">
                    <a:lumMod val="50000"/>
                  </a:srgbClr>
                </a:solidFill>
                <a:latin typeface="Comic Sans MS" pitchFamily="66" charset="0"/>
                <a:cs typeface="Times New Roman" pitchFamily="18" charset="0"/>
              </a:rPr>
              <a:t>Назовите одним словом</a:t>
            </a:r>
            <a:endParaRPr lang="ru-RU" sz="2800" b="1" dirty="0">
              <a:solidFill>
                <a:srgbClr val="F79646">
                  <a:lumMod val="50000"/>
                </a:srgbClr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95006" y="1188427"/>
            <a:ext cx="3600399" cy="24110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09782" y="1196132"/>
            <a:ext cx="3268067" cy="240332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8728" y="1188427"/>
            <a:ext cx="3571900" cy="24110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10919742" y="307797"/>
            <a:ext cx="864096" cy="50405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4295005" y="3954461"/>
            <a:ext cx="3600400" cy="25225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09782" y="3909181"/>
            <a:ext cx="3312369" cy="25439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6574" y="3914066"/>
            <a:ext cx="3474054" cy="25109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769917" y="493247"/>
            <a:ext cx="8506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79646">
                    <a:lumMod val="50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anose="030F0702030302020204" pitchFamily="66" charset="0"/>
              </a:rPr>
              <a:t>Насекомые</a:t>
            </a:r>
          </a:p>
        </p:txBody>
      </p:sp>
    </p:spTree>
    <p:extLst/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522149" y="765498"/>
            <a:ext cx="8461489" cy="5256584"/>
          </a:xfrm>
          <a:solidFill>
            <a:srgbClr val="CCFF66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>
                <a:solidFill>
                  <a:srgbClr val="808000"/>
                </a:solidFill>
              </a:rPr>
              <a:t>Кто такие насекомые?</a:t>
            </a:r>
            <a:br>
              <a:rPr lang="ru-RU" altLang="ru-RU" dirty="0">
                <a:solidFill>
                  <a:srgbClr val="808000"/>
                </a:solidFill>
              </a:rPr>
            </a:br>
            <a:r>
              <a:rPr lang="ru-RU" altLang="ru-RU" dirty="0">
                <a:solidFill>
                  <a:srgbClr val="808000"/>
                </a:solidFill>
              </a:rPr>
              <a:t>Как их отличить от других животных?</a:t>
            </a:r>
          </a:p>
        </p:txBody>
      </p:sp>
    </p:spTree>
    <p:extLst>
      <p:ext uri="{BB962C8B-B14F-4D97-AF65-F5344CB8AC3E}">
        <p14:creationId xmlns:p14="http://schemas.microsoft.com/office/powerpoint/2010/main" val="884112111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404</Words>
  <Application>Microsoft Office PowerPoint</Application>
  <PresentationFormat>Произвольный</PresentationFormat>
  <Paragraphs>65</Paragraphs>
  <Slides>39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39</vt:i4>
      </vt:variant>
    </vt:vector>
  </HeadingPairs>
  <TitlesOfParts>
    <vt:vector size="56" baseType="lpstr">
      <vt:lpstr>Arial</vt:lpstr>
      <vt:lpstr>Calibri</vt:lpstr>
      <vt:lpstr>Comic Sans MS</vt:lpstr>
      <vt:lpstr>Times New Roman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Презентация на тему «Кто такие насекомые?» из цикла занятий о живой и неживой природе.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Кто такие насекомые? Как их отличить от других животных?</vt:lpstr>
      <vt:lpstr>Презентация PowerPoint</vt:lpstr>
      <vt:lpstr>У всех насекомых тело состоит из трёх частей : головы, груди, брюшка. Главное отличие насекомых – шесть ног.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питаются насекомые? Одни едят растения, другие – мельчайшую живность, третьи – и то, и другое. Некоторые питаются кровью.</vt:lpstr>
      <vt:lpstr>Челюсти кузнечика, которыми он откусывает кусочки травы, действуют, как кусачки.</vt:lpstr>
      <vt:lpstr>Презентация PowerPoint</vt:lpstr>
      <vt:lpstr>Презентация PowerPoint</vt:lpstr>
      <vt:lpstr>Самка комара хоботком, словно шприцем, протыкает кожу и высасывает кровь.</vt:lpstr>
      <vt:lpstr>Ротовые органы мухи впитывают жидкость, как губка собирает воду.</vt:lpstr>
      <vt:lpstr>Окраска и форма тела многих насекомых  зависит от  того, где они обитают. Это помогает им прятаться от врагов. Одни благодаря окраске становятся невидимыми. У других окраска настолько яркая, что враги не рискуют к ним приближаться. Третьи выпускают в момент опасности  струю едких химических веществ с резким запахом.</vt:lpstr>
      <vt:lpstr>По количеству видов насекомые –самая богатая группа животных в мире. Размеры насекомых различны. Самый крупный в мире жук обитает в Южной Америке. Это жук-геркулес. Его длина 16 см.</vt:lpstr>
      <vt:lpstr>Самый крупный жук в нашей стране -уссурийский дровосек, гигант длиной до 11 см.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Перед вами жук- олень и паук. Сравните их. Чем они отличаются?</vt:lpstr>
      <vt:lpstr>Кто же такие насекомые? Как их отличить от других животных? Назовите известных вам насекомых.  Паук- это насекомое? Почему?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окружающего мира,  1 класс УМК «Школа России»</dc:title>
  <dc:creator>Наталья Никифорова</dc:creator>
  <cp:lastModifiedBy>i</cp:lastModifiedBy>
  <cp:revision>24</cp:revision>
  <dcterms:created xsi:type="dcterms:W3CDTF">2017-01-02T10:31:31Z</dcterms:created>
  <dcterms:modified xsi:type="dcterms:W3CDTF">2022-03-30T14:01:40Z</dcterms:modified>
</cp:coreProperties>
</file>