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02" r:id="rId2"/>
    <p:sldId id="259" r:id="rId3"/>
    <p:sldId id="304" r:id="rId4"/>
    <p:sldId id="263" r:id="rId5"/>
    <p:sldId id="262" r:id="rId6"/>
    <p:sldId id="264" r:id="rId7"/>
    <p:sldId id="265" r:id="rId8"/>
    <p:sldId id="266" r:id="rId9"/>
    <p:sldId id="267" r:id="rId10"/>
    <p:sldId id="260" r:id="rId11"/>
    <p:sldId id="305" r:id="rId12"/>
    <p:sldId id="306" r:id="rId13"/>
    <p:sldId id="309" r:id="rId14"/>
    <p:sldId id="296" r:id="rId15"/>
    <p:sldId id="291" r:id="rId16"/>
    <p:sldId id="292" r:id="rId17"/>
    <p:sldId id="273" r:id="rId18"/>
    <p:sldId id="307" r:id="rId19"/>
    <p:sldId id="308" r:id="rId20"/>
    <p:sldId id="30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33"/>
    <a:srgbClr val="FFFF00"/>
    <a:srgbClr val="FFFF66"/>
    <a:srgbClr val="CC6600"/>
    <a:srgbClr val="FFCC66"/>
    <a:srgbClr val="FFFFCC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6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2E2C9DF-B637-4F4B-B090-3B8EA3BD2DD1}" type="datetimeFigureOut">
              <a:rPr lang="ru-RU"/>
              <a:pPr>
                <a:defRPr/>
              </a:pPr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2F2F11D-5626-41C8-97CD-692D467E7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193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1BE5F-0353-4321-9B04-35B900123E50}" type="slidenum">
              <a:rPr lang="en-GB"/>
              <a:pPr/>
              <a:t>1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26337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F2F11D-5626-41C8-97CD-692D467E750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48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A17EB54-A213-495B-8327-5398F2433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3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2BA6-E5FB-42BD-B856-DD819102B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CAACE-1335-4578-895A-37E55F3D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Align Cen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153D-A8AE-4666-B8E2-0316615C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1610"/>
            <a:ext cx="3985816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3362-7C8D-4677-B450-B65D8FD71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2 Alig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44" y="249307"/>
            <a:ext cx="3985816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0BA85-A409-48E4-B05A-A707333BC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 Align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A9952-5DCB-409C-AC99-94C452B5B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lign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96AAA-988A-4ADE-B9EA-48340FBE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AF7B-755E-4310-B432-40FAC8D83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A57A-BBA2-4025-AE6B-9E5250BF5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93740-92D9-4EE7-BE8C-886508357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5FB93-CC14-4FC7-8A73-06C2E5E59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C3D5-7E79-46A1-8C63-CB0ABD32D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F197-FC4D-4D4A-9AF3-F778566FA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27922-503B-4D56-9FB7-308AE6924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6B98E-359A-4552-8C32-8B80EC1FF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D843-34F0-40B4-9A4C-50A46CCDB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C0B0-D992-411C-A6D2-C18DA9DCA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3288-7854-4538-A84B-4F9E1A6E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A8E7-DE0E-4247-95B6-E86EFF340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1BF8A-22E1-401F-822F-5C59BF54A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46A54-5CB9-499D-8895-83038D176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47E-D3D6-4FDA-B3E9-D604F2F51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5D2A-B7A9-46F2-9ABB-AAE28DB1F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0374-B713-40FB-B9D8-37F34022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7FFF35F-4B5F-4F7E-8C89-6FBE8CF4BE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097A65-3BFA-4347-BAED-38835EE95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DDC95-463F-4E8A-8B0E-CA9A9F5FE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FD503-8A19-428C-AF47-3C48B294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924-4CA0-4A6B-8178-DA1C2F594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608D-0788-422B-8C02-0F6841030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lide 1 Alig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E44FA-C66B-42E9-9B98-2C2B53600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207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329B3E-69B9-4945-B480-8BB95857C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1" r:id="rId2"/>
    <p:sldLayoutId id="2147483722" r:id="rId3"/>
    <p:sldLayoutId id="214748375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50" r:id="rId31"/>
    <p:sldLayoutId id="2147483753" r:id="rId3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411761" y="1412776"/>
            <a:ext cx="673224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/>
              <a:t>     Проект «Рождение </a:t>
            </a:r>
          </a:p>
          <a:p>
            <a:r>
              <a:rPr lang="ru-RU" sz="7200" b="1" dirty="0" smtClean="0"/>
              <a:t>  Христа»</a:t>
            </a:r>
          </a:p>
          <a:p>
            <a:pPr algn="ctr"/>
            <a:r>
              <a:rPr lang="ru-RU" sz="2000" b="1" dirty="0" smtClean="0"/>
              <a:t>Выполнила: Бабушкина Елена </a:t>
            </a:r>
          </a:p>
          <a:p>
            <a:pPr algn="ctr"/>
            <a:r>
              <a:rPr lang="ru-RU" sz="2000" b="1" dirty="0" smtClean="0"/>
              <a:t>Руководитель: </a:t>
            </a:r>
            <a:r>
              <a:rPr lang="ru-RU" sz="2000" b="1" dirty="0" err="1" smtClean="0"/>
              <a:t>Подвысоцкая</a:t>
            </a:r>
            <a:r>
              <a:rPr lang="ru-RU" sz="2000" b="1" dirty="0" smtClean="0"/>
              <a:t> Е.В.</a:t>
            </a:r>
          </a:p>
          <a:p>
            <a:endParaRPr lang="en-GB" sz="1600" b="1" dirty="0"/>
          </a:p>
        </p:txBody>
      </p:sp>
      <p:pic>
        <p:nvPicPr>
          <p:cNvPr id="5123" name="Picture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04138" y="3284538"/>
            <a:ext cx="14398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4" descr="df2a81f8536b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71800" y="980728"/>
            <a:ext cx="5832475" cy="4373562"/>
          </a:xfrm>
          <a:effectLst>
            <a:softEdge rad="112500"/>
          </a:effectLst>
        </p:spPr>
      </p:pic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445224"/>
            <a:ext cx="8856662" cy="1412776"/>
          </a:xfrm>
        </p:spPr>
        <p:txBody>
          <a:bodyPr/>
          <a:lstStyle/>
          <a:p>
            <a:pPr marL="0" indent="269875"/>
            <a:r>
              <a:rPr lang="ru-RU" sz="2800" b="1" i="1" u="sng" dirty="0" smtClean="0"/>
              <a:t>7 января</a:t>
            </a:r>
            <a:r>
              <a:rPr lang="ru-RU" sz="2800" b="1" i="1" dirty="0" smtClean="0"/>
              <a:t>  </a:t>
            </a:r>
            <a:r>
              <a:rPr lang="ru-RU" sz="2800" b="1" dirty="0" smtClean="0"/>
              <a:t>в  России – </a:t>
            </a:r>
            <a:br>
              <a:rPr lang="ru-RU" sz="2800" b="1" dirty="0" smtClean="0"/>
            </a:br>
            <a:r>
              <a:rPr lang="ru-RU" sz="2800" b="1" dirty="0" smtClean="0"/>
              <a:t>        Православное Рождество</a:t>
            </a:r>
            <a:br>
              <a:rPr lang="ru-RU" sz="2800" b="1" dirty="0" smtClean="0"/>
            </a:b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507288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Подбор материалов </a:t>
            </a:r>
            <a:r>
              <a:rPr lang="ru-RU" sz="2800" b="1" dirty="0"/>
              <a:t>и </a:t>
            </a:r>
            <a:r>
              <a:rPr lang="ru-RU" sz="2800" b="1" dirty="0" smtClean="0"/>
              <a:t>инструментов</a:t>
            </a:r>
          </a:p>
          <a:p>
            <a:pPr marL="0" indent="0" algn="ctr">
              <a:buNone/>
            </a:pPr>
            <a:endParaRPr lang="ru-RU" dirty="0" smtClean="0"/>
          </a:p>
          <a:p>
            <a:pPr lvl="0"/>
            <a:r>
              <a:rPr lang="ru-RU" dirty="0" smtClean="0"/>
              <a:t>ДВП </a:t>
            </a:r>
            <a:r>
              <a:rPr lang="ru-RU" dirty="0"/>
              <a:t>21см *29,5  см</a:t>
            </a:r>
          </a:p>
          <a:p>
            <a:pPr lvl="0"/>
            <a:r>
              <a:rPr lang="ru-RU" dirty="0"/>
              <a:t>Ткань для основы (двунитка</a:t>
            </a:r>
            <a:r>
              <a:rPr lang="ru-RU" dirty="0" smtClean="0"/>
              <a:t>), сизаль</a:t>
            </a:r>
            <a:endParaRPr lang="ru-RU" dirty="0"/>
          </a:p>
          <a:p>
            <a:pPr lvl="0"/>
            <a:r>
              <a:rPr lang="ru-RU" dirty="0"/>
              <a:t>Мука</a:t>
            </a:r>
          </a:p>
          <a:p>
            <a:pPr lvl="0"/>
            <a:r>
              <a:rPr lang="ru-RU" dirty="0"/>
              <a:t>Соль</a:t>
            </a:r>
          </a:p>
          <a:p>
            <a:pPr lvl="0"/>
            <a:r>
              <a:rPr lang="ru-RU" dirty="0"/>
              <a:t>Вода</a:t>
            </a:r>
          </a:p>
          <a:p>
            <a:pPr lvl="0"/>
            <a:r>
              <a:rPr lang="ru-RU" dirty="0"/>
              <a:t>Краска «Гуашь»</a:t>
            </a:r>
          </a:p>
          <a:p>
            <a:pPr lvl="0"/>
            <a:r>
              <a:rPr lang="ru-RU" dirty="0"/>
              <a:t>Скотч двухсторонний</a:t>
            </a:r>
          </a:p>
          <a:p>
            <a:pPr lvl="0"/>
            <a:r>
              <a:rPr lang="ru-RU" dirty="0"/>
              <a:t>Клей ПВА</a:t>
            </a:r>
          </a:p>
          <a:p>
            <a:r>
              <a:rPr lang="ru-RU" dirty="0"/>
              <a:t>Шпатлевка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b="1" dirty="0" smtClean="0"/>
              <a:t>   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                              Рождественский </a:t>
            </a:r>
            <a:r>
              <a:rPr lang="ru-RU" b="1" dirty="0"/>
              <a:t>венок (символ света, который приходит в мир с рождением Христа)</a:t>
            </a:r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165258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092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8507288" cy="6093296"/>
          </a:xfrm>
        </p:spPr>
        <p:txBody>
          <a:bodyPr/>
          <a:lstStyle/>
          <a:p>
            <a:r>
              <a:rPr lang="ru-RU" b="1" dirty="0"/>
              <a:t>Последовательность изготовления </a:t>
            </a:r>
            <a:r>
              <a:rPr lang="ru-RU" b="1" dirty="0" smtClean="0"/>
              <a:t>панно</a:t>
            </a:r>
            <a:r>
              <a:rPr lang="ru-RU" dirty="0"/>
              <a:t> </a:t>
            </a:r>
          </a:p>
          <a:p>
            <a:r>
              <a:rPr lang="ru-RU" sz="1800" dirty="0"/>
              <a:t>1.Разработка эскиза </a:t>
            </a:r>
            <a:r>
              <a:rPr lang="ru-RU" sz="1800" dirty="0" smtClean="0"/>
              <a:t>панно.</a:t>
            </a:r>
            <a:endParaRPr lang="ru-RU" sz="1800" dirty="0"/>
          </a:p>
          <a:p>
            <a:r>
              <a:rPr lang="ru-RU" sz="1800" dirty="0"/>
              <a:t>2.  Подготовка основы из ДВП.</a:t>
            </a:r>
          </a:p>
          <a:p>
            <a:r>
              <a:rPr lang="ru-RU" sz="1800" dirty="0"/>
              <a:t>3. Натягивание ткани  на основу из ДВП при помощи двухстороннего скотча.</a:t>
            </a:r>
          </a:p>
          <a:p>
            <a:r>
              <a:rPr lang="ru-RU" sz="1800" dirty="0"/>
              <a:t>4. Раскрашивание фона в сине-фиолетовых тонах.</a:t>
            </a:r>
          </a:p>
          <a:p>
            <a:r>
              <a:rPr lang="ru-RU" sz="1800" dirty="0"/>
              <a:t>5. Наклеивание на основу сизали.</a:t>
            </a:r>
          </a:p>
          <a:p>
            <a:r>
              <a:rPr lang="ru-RU" sz="1800" dirty="0"/>
              <a:t>6. Вправление основы в рамку (клей ПВА).</a:t>
            </a:r>
          </a:p>
          <a:p>
            <a:r>
              <a:rPr lang="ru-RU" sz="1800" dirty="0"/>
              <a:t>7. Лепка деталей панно из соленого теста.</a:t>
            </a:r>
          </a:p>
          <a:p>
            <a:r>
              <a:rPr lang="ru-RU" sz="1800" dirty="0"/>
              <a:t>8. Сушка деталей панно из соленого теста.</a:t>
            </a:r>
          </a:p>
          <a:p>
            <a:r>
              <a:rPr lang="ru-RU" sz="1800" dirty="0"/>
              <a:t>9. Грунтовка деталей из соленого теста шпатлевкой.</a:t>
            </a:r>
          </a:p>
          <a:p>
            <a:r>
              <a:rPr lang="ru-RU" sz="1800" dirty="0"/>
              <a:t>10. Раскрашивание деталей из соленого теста (гуашь).</a:t>
            </a:r>
          </a:p>
          <a:p>
            <a:r>
              <a:rPr lang="ru-RU" sz="1800" dirty="0"/>
              <a:t>11. Приклеивание деталей из соленого теста на </a:t>
            </a:r>
            <a:r>
              <a:rPr lang="ru-RU" sz="1800" dirty="0" smtClean="0"/>
              <a:t>основу.</a:t>
            </a:r>
            <a:endParaRPr lang="ru-RU" sz="1800" dirty="0"/>
          </a:p>
          <a:p>
            <a:r>
              <a:rPr lang="ru-RU" sz="1800" dirty="0"/>
              <a:t>12. Декорирование и окончательное оформление  панно.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Рождественские свечи (с их помощью изгоняются силы тьмы и холода)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4"/>
            <a:ext cx="1294631" cy="148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7284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SDC108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4577" y="1342629"/>
            <a:ext cx="7176797" cy="53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687" y="1220689"/>
            <a:ext cx="7191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6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661248"/>
            <a:ext cx="8640762" cy="1196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Рождество — праздник тихий, домашний, спокойный.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</a:rPr>
              <a:t>За столом собираются только члены семьи и самые близкие родственники и друзья. Приглашать много гостей не принято.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40963" name="Picture 10" descr="4871781_4864078_4844539_66253382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6654" y="2708920"/>
            <a:ext cx="4207346" cy="2955321"/>
          </a:xfrm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027986"/>
            <a:ext cx="49685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Организация рабочего места,</a:t>
            </a:r>
          </a:p>
          <a:p>
            <a:r>
              <a:rPr lang="ru-RU" sz="2000" b="1" dirty="0"/>
              <a:t>                          техника безопасности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1.Правильно организовать рабочее место:</a:t>
            </a:r>
          </a:p>
          <a:p>
            <a:r>
              <a:rPr lang="ru-RU" dirty="0"/>
              <a:t>  - следить за порядком на столе;</a:t>
            </a:r>
          </a:p>
          <a:p>
            <a:r>
              <a:rPr lang="ru-RU" dirty="0"/>
              <a:t>  - свет должен падать с левой стороны;</a:t>
            </a:r>
          </a:p>
          <a:p>
            <a:r>
              <a:rPr lang="ru-RU" dirty="0"/>
              <a:t>  - расстояние между глазами и работой должно быть 30-35 см.</a:t>
            </a:r>
          </a:p>
          <a:p>
            <a:r>
              <a:rPr lang="ru-RU" dirty="0"/>
              <a:t>2.Выполнять правила техники безопасности:</a:t>
            </a:r>
          </a:p>
          <a:p>
            <a:r>
              <a:rPr lang="ru-RU" dirty="0"/>
              <a:t>  - при работе с ножницами, шилом;</a:t>
            </a:r>
          </a:p>
          <a:p>
            <a:r>
              <a:rPr lang="ru-RU" dirty="0"/>
              <a:t>  - при работе с красками.</a:t>
            </a:r>
          </a:p>
          <a:p>
            <a:r>
              <a:rPr lang="ru-RU" dirty="0"/>
              <a:t>3. Соблюдать правила внутреннего распорядка и личной гигиены.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14" descr="9910761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9390" y="1412776"/>
            <a:ext cx="2914650" cy="2185988"/>
          </a:xfrm>
          <a:effectLst>
            <a:softEdge rad="112500"/>
          </a:effectLst>
        </p:spPr>
      </p:pic>
      <p:sp>
        <p:nvSpPr>
          <p:cNvPr id="1638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95536" y="764704"/>
            <a:ext cx="6120680" cy="5688707"/>
          </a:xfrm>
        </p:spPr>
        <p:txBody>
          <a:bodyPr/>
          <a:lstStyle/>
          <a:p>
            <a:pPr algn="ctr"/>
            <a:r>
              <a:rPr lang="ru-RU" b="1" dirty="0" smtClean="0"/>
              <a:t>    Экономическое </a:t>
            </a:r>
            <a:r>
              <a:rPr lang="ru-RU" b="1" dirty="0"/>
              <a:t>обоснование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r>
              <a:rPr lang="ru-RU" sz="1800" dirty="0"/>
              <a:t>1. основа из ДВП 0,21 м * 0,3м – 20 </a:t>
            </a:r>
            <a:r>
              <a:rPr lang="ru-RU" sz="1800" dirty="0" smtClean="0"/>
              <a:t>руб.;</a:t>
            </a:r>
            <a:endParaRPr lang="ru-RU" sz="1800" dirty="0"/>
          </a:p>
          <a:p>
            <a:r>
              <a:rPr lang="ru-RU" sz="1800" dirty="0"/>
              <a:t>2.ткань 0,3м - 40 </a:t>
            </a:r>
            <a:r>
              <a:rPr lang="ru-RU" sz="1800" dirty="0" smtClean="0"/>
              <a:t>руб.;</a:t>
            </a:r>
            <a:endParaRPr lang="ru-RU" sz="1800" dirty="0"/>
          </a:p>
          <a:p>
            <a:r>
              <a:rPr lang="ru-RU" sz="1800" dirty="0"/>
              <a:t>3. мука 0,2 кг – 3руб 60 коп;</a:t>
            </a:r>
          </a:p>
          <a:p>
            <a:r>
              <a:rPr lang="ru-RU" sz="1800" dirty="0"/>
              <a:t>4. соль 0,2 кг – 1руб 60 коп;</a:t>
            </a:r>
          </a:p>
          <a:p>
            <a:r>
              <a:rPr lang="ru-RU" sz="1800" dirty="0"/>
              <a:t>5. гуашь – 40руб;</a:t>
            </a:r>
          </a:p>
          <a:p>
            <a:r>
              <a:rPr lang="ru-RU" sz="1800" dirty="0"/>
              <a:t>6. клей ПВА -15 </a:t>
            </a:r>
            <a:r>
              <a:rPr lang="ru-RU" sz="1800" dirty="0" smtClean="0"/>
              <a:t>руб.;</a:t>
            </a:r>
            <a:endParaRPr lang="ru-RU" sz="1800" dirty="0"/>
          </a:p>
          <a:p>
            <a:r>
              <a:rPr lang="ru-RU" sz="1800" dirty="0"/>
              <a:t>7. скотч двухсторонний – 30 </a:t>
            </a:r>
            <a:r>
              <a:rPr lang="ru-RU" sz="1800" dirty="0" smtClean="0"/>
              <a:t>руб.;</a:t>
            </a:r>
            <a:endParaRPr lang="ru-RU" sz="1800" dirty="0"/>
          </a:p>
          <a:p>
            <a:r>
              <a:rPr lang="ru-RU" sz="1800" dirty="0"/>
              <a:t>8. сизаль 0,3 м – 10 руб.</a:t>
            </a:r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r>
              <a:rPr lang="ru-RU" sz="1800" dirty="0" smtClean="0"/>
              <a:t>Стоимость </a:t>
            </a:r>
            <a:r>
              <a:rPr lang="ru-RU" sz="1800" dirty="0"/>
              <a:t>работы составляет 160 </a:t>
            </a:r>
            <a:r>
              <a:rPr lang="ru-RU" sz="1800" dirty="0" smtClean="0"/>
              <a:t>руб. </a:t>
            </a:r>
            <a:r>
              <a:rPr lang="ru-RU" sz="1800" dirty="0"/>
              <a:t>20 коп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2F2F2"/>
                </a:solidFill>
              </a:rPr>
              <a:t>Колокольчики (нужны для </a:t>
            </a:r>
            <a:br>
              <a:rPr lang="ru-RU" sz="2800" b="1" dirty="0">
                <a:solidFill>
                  <a:srgbClr val="F2F2F2"/>
                </a:solidFill>
              </a:rPr>
            </a:br>
            <a:r>
              <a:rPr lang="ru-RU" sz="2800" b="1" dirty="0">
                <a:solidFill>
                  <a:srgbClr val="F2F2F2"/>
                </a:solidFill>
              </a:rPr>
              <a:t>изгнания злого духа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352" y="4581128"/>
            <a:ext cx="20113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9922" y="908721"/>
            <a:ext cx="8810550" cy="273630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       Экологическое </a:t>
            </a:r>
            <a:r>
              <a:rPr lang="ru-RU" b="1" dirty="0"/>
              <a:t>обоснование изделия</a:t>
            </a:r>
            <a:endParaRPr lang="ru-RU" dirty="0"/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r>
              <a:rPr lang="ru-RU" sz="1800" dirty="0"/>
              <a:t>   Изделие изготовлено  из экологически чистого материала.</a:t>
            </a:r>
          </a:p>
          <a:p>
            <a:r>
              <a:rPr lang="ru-RU" sz="1800" dirty="0"/>
              <a:t> Состарившись, такое изделие не нанесет природе урон, при сжигании, ядовитых  веществ не образуется.</a:t>
            </a:r>
          </a:p>
          <a:p>
            <a:r>
              <a:rPr lang="ru-RU" sz="1800" dirty="0"/>
              <a:t>  Такое  панно вполне может украсить и сделать уютной любую комнату или стать прекрасным подарком к новогодним праздникам.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364" y="3540306"/>
            <a:ext cx="4685506" cy="312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95220"/>
            <a:ext cx="1759642" cy="12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3950"/>
            <a:ext cx="7777162" cy="5753099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/>
              <a:t>Самооценка</a:t>
            </a:r>
          </a:p>
          <a:p>
            <a:pPr marL="0" indent="0" algn="ctr">
              <a:lnSpc>
                <a:spcPct val="90000"/>
              </a:lnSpc>
              <a:buNone/>
            </a:pPr>
            <a:endParaRPr lang="ru-RU" sz="2800" b="1" dirty="0"/>
          </a:p>
          <a:p>
            <a:pPr marL="0" indent="0" algn="ctr">
              <a:lnSpc>
                <a:spcPct val="90000"/>
              </a:lnSpc>
              <a:buNone/>
            </a:pPr>
            <a:endParaRPr lang="ru-RU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Считалось, что на Рождество </a:t>
            </a:r>
            <a:br>
              <a:rPr lang="ru-RU" b="1" dirty="0" smtClean="0"/>
            </a:br>
            <a:r>
              <a:rPr lang="ru-RU" b="1" dirty="0" smtClean="0"/>
              <a:t>небо открывается, </a:t>
            </a:r>
            <a:br>
              <a:rPr lang="ru-RU" b="1" dirty="0" smtClean="0"/>
            </a:br>
            <a:r>
              <a:rPr lang="ru-RU" b="1" dirty="0" smtClean="0"/>
              <a:t>и силы небесные </a:t>
            </a:r>
            <a:br>
              <a:rPr lang="ru-RU" b="1" dirty="0" smtClean="0"/>
            </a:br>
            <a:r>
              <a:rPr lang="ru-RU" b="1" dirty="0" smtClean="0"/>
              <a:t>исполняют все </a:t>
            </a:r>
            <a:br>
              <a:rPr lang="ru-RU" b="1" dirty="0" smtClean="0"/>
            </a:br>
            <a:r>
              <a:rPr lang="ru-RU" b="1" dirty="0" smtClean="0"/>
              <a:t>задуманное. </a:t>
            </a:r>
            <a:br>
              <a:rPr lang="ru-RU" b="1" dirty="0" smtClean="0"/>
            </a:br>
            <a:endParaRPr lang="ru-RU" b="1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Но желания обязательно </a:t>
            </a:r>
            <a:br>
              <a:rPr lang="ru-RU" b="1" dirty="0" smtClean="0"/>
            </a:br>
            <a:r>
              <a:rPr lang="ru-RU" b="1" dirty="0" smtClean="0"/>
              <a:t>должны быть добрыми. </a:t>
            </a:r>
            <a:br>
              <a:rPr lang="ru-RU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14340" name="Picture 7" descr="2963570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36096" y="1700808"/>
            <a:ext cx="3441700" cy="4968875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2469" y="3068960"/>
            <a:ext cx="2345430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635" y="548680"/>
            <a:ext cx="7777162" cy="57530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 Реклама</a:t>
            </a:r>
            <a:endParaRPr lang="ru-RU" sz="2800" dirty="0"/>
          </a:p>
          <a:p>
            <a:r>
              <a:rPr lang="ru-RU" sz="2000" dirty="0" smtClean="0"/>
              <a:t>Вы приглашены </a:t>
            </a:r>
            <a:r>
              <a:rPr lang="ru-RU" sz="2000" dirty="0"/>
              <a:t>в гости  на новогодние и рождественские праздники? Но вот вопрос, что подарить? Хочется, чтобы подарок был доступным по цене, оригинальным, красивым и необычным?</a:t>
            </a:r>
          </a:p>
          <a:p>
            <a:r>
              <a:rPr lang="ru-RU" sz="2000" dirty="0"/>
              <a:t>Тогда спешите сюда? Намного приятнее подарить подарок, который сделан своими руками. Ведь подарок не обязательно должен быть дорогим, он должен быть оригинальным. Подарок, сделанный своими руками, всегда актуален, популярен и долгожданен. Он раскрывает самобытность автора, хранит тепло его рук.</a:t>
            </a:r>
          </a:p>
          <a:p>
            <a:r>
              <a:rPr lang="ru-RU" sz="2000" dirty="0"/>
              <a:t> Так пусть же это красочное панно придаст  улыбку хозяевам, подарит  радость  и уют, украсит интерьер, и  весь год будет напоминать о волшебстве рождественской  ночи.</a:t>
            </a:r>
          </a:p>
          <a:p>
            <a:r>
              <a:rPr lang="ru-RU" sz="2000" dirty="0" smtClean="0"/>
              <a:t>Я уверена</a:t>
            </a:r>
            <a:r>
              <a:rPr lang="ru-RU" sz="2000" dirty="0"/>
              <a:t>, вы уже мечтаете о таком панно.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1304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457200" y="548681"/>
            <a:ext cx="850728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Результат проекта</a:t>
            </a:r>
          </a:p>
          <a:p>
            <a:pPr marL="0" indent="0" algn="ctr">
              <a:buNone/>
            </a:pPr>
            <a:r>
              <a:rPr lang="ru-RU" b="1" dirty="0" smtClean="0"/>
              <a:t>Панно  «Рождение Христа»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64414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94" y="4095328"/>
            <a:ext cx="15478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6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38250" y="980728"/>
            <a:ext cx="7084393" cy="151216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200" b="1" dirty="0" smtClean="0"/>
              <a:t>Выбор и обоснование проекта</a:t>
            </a:r>
            <a:endParaRPr lang="ru-RU" sz="3200" dirty="0" smtClean="0"/>
          </a:p>
        </p:txBody>
      </p:sp>
      <p:pic>
        <p:nvPicPr>
          <p:cNvPr id="6" name="Picture 9" descr="Scan100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907525" cy="37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98732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769" y="2186160"/>
            <a:ext cx="714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68" y="1504131"/>
            <a:ext cx="2993089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1067666" cy="92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17" y="3157710"/>
            <a:ext cx="1053263" cy="9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678906"/>
            <a:ext cx="871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0413" y="5830141"/>
            <a:ext cx="8477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275" y="5295947"/>
            <a:ext cx="8477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804" y="5940843"/>
            <a:ext cx="8477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624638" cy="3095625"/>
          </a:xfrm>
        </p:spPr>
        <p:txBody>
          <a:bodyPr/>
          <a:lstStyle/>
          <a:p>
            <a:pPr algn="r"/>
            <a:r>
              <a:rPr lang="ru-RU" sz="6600" dirty="0" smtClean="0"/>
              <a:t>Спасибо</a:t>
            </a:r>
            <a:br>
              <a:rPr lang="ru-RU" sz="6600" dirty="0" smtClean="0"/>
            </a:br>
            <a:r>
              <a:rPr lang="ru-RU" sz="6600" dirty="0" smtClean="0"/>
              <a:t>за  внимание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89138"/>
            <a:ext cx="67325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20" descr="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1222468"/>
            <a:ext cx="2339752" cy="5635532"/>
          </a:xfrm>
          <a:effectLst>
            <a:softEdge rad="112500"/>
          </a:effectLst>
        </p:spPr>
      </p:pic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3357563"/>
            <a:ext cx="4830763" cy="23764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3200" b="1" smtClean="0"/>
              <a:t>Около двух тысяч лет отмечают этот праздник  миллионы людей одной веры в разных странах</a:t>
            </a:r>
            <a:r>
              <a:rPr lang="ru-RU" sz="3200" smtClean="0"/>
              <a:t> 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2411413" y="476250"/>
            <a:ext cx="6553200" cy="266541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Рождество – </a:t>
            </a:r>
          </a:p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 рождения</a:t>
            </a:r>
            <a:b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b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</a:br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Иисуса Христа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00767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1052513"/>
            <a:ext cx="8362950" cy="2651125"/>
          </a:xfrm>
        </p:spPr>
        <p:txBody>
          <a:bodyPr/>
          <a:lstStyle/>
          <a:p>
            <a:r>
              <a:rPr lang="ru-RU" sz="3200" b="1" smtClean="0"/>
              <a:t>2000 лет назад </a:t>
            </a:r>
            <a:br>
              <a:rPr lang="ru-RU" sz="3200" b="1" smtClean="0"/>
            </a:br>
            <a:r>
              <a:rPr lang="ru-RU" sz="3200" b="1" smtClean="0"/>
              <a:t>в небольшом городке </a:t>
            </a:r>
            <a:r>
              <a:rPr lang="ru-RU" sz="4000" b="1" smtClean="0"/>
              <a:t>Вифлееме </a:t>
            </a:r>
            <a:r>
              <a:rPr lang="ru-RU" sz="3200" b="1" smtClean="0"/>
              <a:t>произошло небывалое событие — родился в мир младенец, </a:t>
            </a:r>
            <a:br>
              <a:rPr lang="ru-RU" sz="3200" b="1" smtClean="0"/>
            </a:br>
            <a:r>
              <a:rPr lang="ru-RU" sz="4000" b="1" smtClean="0"/>
              <a:t>Сын Божий </a:t>
            </a:r>
            <a:endParaRPr lang="ru-RU" sz="3200" b="1" smtClean="0"/>
          </a:p>
        </p:txBody>
      </p:sp>
      <p:pic>
        <p:nvPicPr>
          <p:cNvPr id="7171" name="Picture 6" descr="История праздника Рождество Христов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00338" y="3933825"/>
            <a:ext cx="3841750" cy="2663825"/>
          </a:xfrm>
          <a:noFill/>
        </p:spPr>
      </p:pic>
      <p:pic>
        <p:nvPicPr>
          <p:cNvPr id="7172" name="Picture 9" descr="7m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68313" y="3944938"/>
            <a:ext cx="2200275" cy="2652712"/>
          </a:xfrm>
          <a:noFill/>
        </p:spPr>
      </p:pic>
      <p:pic>
        <p:nvPicPr>
          <p:cNvPr id="7173" name="Picture 10" descr="7m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88125" y="3933825"/>
            <a:ext cx="2209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5175"/>
            <a:ext cx="8424862" cy="1368425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rgbClr val="A50021"/>
                </a:solidFill>
              </a:rPr>
              <a:t>Рождество Христово называют </a:t>
            </a:r>
            <a:r>
              <a:rPr lang="ru-RU" sz="4400" b="1" dirty="0" smtClean="0">
                <a:solidFill>
                  <a:srgbClr val="A50021"/>
                </a:solidFill>
              </a:rPr>
              <a:t>«Матерью всех праздников»</a:t>
            </a:r>
            <a:r>
              <a:rPr lang="ru-RU" sz="4400" dirty="0" smtClean="0">
                <a:solidFill>
                  <a:srgbClr val="A50021"/>
                </a:solidFill>
              </a:rPr>
              <a:t> </a:t>
            </a:r>
            <a:r>
              <a:rPr lang="ru-RU" dirty="0" smtClean="0">
                <a:solidFill>
                  <a:srgbClr val="A50021"/>
                </a:solidFill>
              </a:rPr>
              <a:t/>
            </a:r>
            <a:br>
              <a:rPr lang="ru-RU" dirty="0" smtClean="0">
                <a:solidFill>
                  <a:srgbClr val="A50021"/>
                </a:solidFill>
              </a:rPr>
            </a:br>
            <a:endParaRPr lang="ru-RU" dirty="0" smtClean="0">
              <a:solidFill>
                <a:srgbClr val="A5002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4824412" cy="43195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dirty="0" smtClean="0"/>
              <a:t>Значение этой святой ночи столь велико, что даже само наше летоисчисление ведем мы от </a:t>
            </a:r>
            <a:r>
              <a:rPr lang="ru-RU" sz="4000" b="1" i="1" dirty="0" smtClean="0"/>
              <a:t>Рождества Христова</a:t>
            </a:r>
            <a:r>
              <a:rPr lang="ru-RU" sz="3200" b="1" dirty="0" smtClean="0"/>
              <a:t>.</a:t>
            </a:r>
            <a:endParaRPr lang="ru-RU" sz="3200" dirty="0" smtClean="0"/>
          </a:p>
        </p:txBody>
      </p:sp>
      <p:pic>
        <p:nvPicPr>
          <p:cNvPr id="6148" name="Picture 5" descr="72101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580112" y="1700808"/>
            <a:ext cx="3454400" cy="5040312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Богоматерь Умиление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1708150"/>
            <a:ext cx="3878262" cy="5149850"/>
          </a:xfrm>
          <a:effectLst>
            <a:softEdge rad="112500"/>
          </a:effectLst>
        </p:spPr>
      </p:pic>
      <p:sp>
        <p:nvSpPr>
          <p:cNvPr id="819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28775"/>
            <a:ext cx="4464050" cy="31972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3200" b="1" i="1" dirty="0" smtClean="0"/>
              <a:t>Иисус Христос </a:t>
            </a:r>
            <a:r>
              <a:rPr lang="ru-RU" sz="3200" b="1" dirty="0" smtClean="0"/>
              <a:t>родился чудесным образом от </a:t>
            </a:r>
            <a:br>
              <a:rPr lang="ru-RU" sz="3200" b="1" dirty="0" smtClean="0"/>
            </a:br>
            <a:r>
              <a:rPr lang="ru-RU" sz="4400" b="1" dirty="0" smtClean="0"/>
              <a:t>Девы Марии,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3200" b="1" dirty="0" smtClean="0"/>
              <a:t>которую мы с тех пор называем </a:t>
            </a:r>
            <a:r>
              <a:rPr lang="ru-RU" sz="4800" b="1" i="1" dirty="0" smtClean="0"/>
              <a:t>Богородицей</a:t>
            </a:r>
            <a:endParaRPr lang="ru-RU" sz="3200" b="1" i="1" dirty="0" smtClean="0"/>
          </a:p>
          <a:p>
            <a:pPr>
              <a:defRPr/>
            </a:pPr>
            <a:endParaRPr lang="ru-RU" sz="32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038600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smtClean="0"/>
              <a:t>Придя на землю, Он не был встречен почетом, знатностью и богатством. </a:t>
            </a:r>
          </a:p>
          <a:p>
            <a:pPr>
              <a:lnSpc>
                <a:spcPct val="90000"/>
              </a:lnSpc>
            </a:pPr>
            <a:endParaRPr lang="ru-RU" sz="2800" b="1" smtClean="0"/>
          </a:p>
          <a:p>
            <a:pPr>
              <a:lnSpc>
                <a:spcPct val="90000"/>
              </a:lnSpc>
            </a:pPr>
            <a:r>
              <a:rPr lang="ru-RU" sz="2800" b="1" smtClean="0"/>
              <a:t>Он родился за городом, в пещере и был положен в </a:t>
            </a:r>
            <a:r>
              <a:rPr lang="ru-RU" sz="4400" b="1" smtClean="0"/>
              <a:t>ясли</a:t>
            </a:r>
            <a:r>
              <a:rPr lang="ru-RU" sz="2800" b="1" smtClean="0"/>
              <a:t>,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ru-RU" sz="2800" b="1" smtClean="0"/>
              <a:t>куда кладут корм для животных.</a:t>
            </a:r>
            <a:endParaRPr lang="ru-RU" sz="2800" smtClean="0"/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37175" y="1955851"/>
            <a:ext cx="3806825" cy="4902149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Рождество Христово_Икона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1412776"/>
            <a:ext cx="4232275" cy="5327650"/>
          </a:xfrm>
          <a:effectLst>
            <a:softEdge rad="112500"/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557338"/>
            <a:ext cx="4464050" cy="48228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200" b="1" smtClean="0"/>
              <a:t>Первыми гостями божественного младенца были простые пастухи, </a:t>
            </a:r>
            <a:br>
              <a:rPr lang="ru-RU" sz="3200" b="1" smtClean="0"/>
            </a:b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b="1" smtClean="0"/>
              <a:t>которым Ангел возвестил о Рождестве Христовом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Рождество Христово - Песня Ангел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813" y="260350"/>
            <a:ext cx="5400675" cy="4051300"/>
          </a:xfrm>
          <a:effectLst>
            <a:softEdge rad="112500"/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4292600"/>
            <a:ext cx="82296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/>
              <a:t>В это время с дарами Царю Мира шли волхвы (древние мудрецы). </a:t>
            </a:r>
            <a:endParaRPr lang="en-US" b="1" smtClean="0"/>
          </a:p>
          <a:p>
            <a:pPr>
              <a:buFontTx/>
              <a:buNone/>
            </a:pPr>
            <a:r>
              <a:rPr lang="ru-RU" b="1" smtClean="0"/>
              <a:t>Они знали и ждали, что вскоре должен на землю прийти великий Царь Мира, </a:t>
            </a:r>
            <a:endParaRPr lang="en-US" b="1" smtClean="0"/>
          </a:p>
          <a:p>
            <a:pPr>
              <a:buFontTx/>
              <a:buNone/>
            </a:pPr>
            <a:r>
              <a:rPr lang="ru-RU" b="1" smtClean="0"/>
              <a:t>а чудесная звезда указала им путь в Иерусалим.</a:t>
            </a:r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2292" name="Picture 10" descr="gallery_2_421_7248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33375"/>
            <a:ext cx="1057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Snowflakes">
      <a:dk1>
        <a:srgbClr val="FFFFFF"/>
      </a:dk1>
      <a:lt1>
        <a:srgbClr val="F2F2F2"/>
      </a:lt1>
      <a:dk2>
        <a:srgbClr val="FFFFFF"/>
      </a:dk2>
      <a:lt2>
        <a:srgbClr val="5F5F61"/>
      </a:lt2>
      <a:accent1>
        <a:srgbClr val="5DD3FF"/>
      </a:accent1>
      <a:accent2>
        <a:srgbClr val="BEEDFF"/>
      </a:accent2>
      <a:accent3>
        <a:srgbClr val="DEF6FF"/>
      </a:accent3>
      <a:accent4>
        <a:srgbClr val="92D050"/>
      </a:accent4>
      <a:accent5>
        <a:srgbClr val="348EE4"/>
      </a:accent5>
      <a:accent6>
        <a:srgbClr val="BFBFBF"/>
      </a:accent6>
      <a:hlink>
        <a:srgbClr val="00B0F0"/>
      </a:hlink>
      <a:folHlink>
        <a:srgbClr val="5DD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рождество-шаблон</Template>
  <TotalTime>180</TotalTime>
  <Words>373</Words>
  <Application>Microsoft Office PowerPoint</Application>
  <PresentationFormat>Экран (4:3)</PresentationFormat>
  <Paragraphs>98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Default Design</vt:lpstr>
      <vt:lpstr>Слайд 1</vt:lpstr>
      <vt:lpstr>Слайд 2</vt:lpstr>
      <vt:lpstr>Слайд 3</vt:lpstr>
      <vt:lpstr>2000 лет назад  в небольшом городке Вифлееме произошло небывалое событие — родился в мир младенец,  Сын Божий </vt:lpstr>
      <vt:lpstr>Рождество Христово называют «Матерью всех праздников»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 о празднике</dc:title>
  <dc:creator>www</dc:creator>
  <cp:lastModifiedBy>i</cp:lastModifiedBy>
  <cp:revision>39</cp:revision>
  <dcterms:created xsi:type="dcterms:W3CDTF">2011-01-06T10:41:02Z</dcterms:created>
  <dcterms:modified xsi:type="dcterms:W3CDTF">2019-01-15T12:47:17Z</dcterms:modified>
</cp:coreProperties>
</file>