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9"/>
  </p:notesMasterIdLst>
  <p:handoutMasterIdLst>
    <p:handoutMasterId r:id="rId20"/>
  </p:handoutMasterIdLst>
  <p:sldIdLst>
    <p:sldId id="282" r:id="rId5"/>
    <p:sldId id="302" r:id="rId6"/>
    <p:sldId id="256" r:id="rId7"/>
    <p:sldId id="297" r:id="rId8"/>
    <p:sldId id="284" r:id="rId9"/>
    <p:sldId id="309" r:id="rId10"/>
    <p:sldId id="299" r:id="rId11"/>
    <p:sldId id="300" r:id="rId12"/>
    <p:sldId id="301" r:id="rId13"/>
    <p:sldId id="304" r:id="rId14"/>
    <p:sldId id="306" r:id="rId15"/>
    <p:sldId id="305" r:id="rId16"/>
    <p:sldId id="307" r:id="rId17"/>
    <p:sldId id="308" r:id="rId18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B24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03" autoAdjust="0"/>
    <p:restoredTop sz="94574" autoAdjust="0"/>
  </p:normalViewPr>
  <p:slideViewPr>
    <p:cSldViewPr snapToGrid="0">
      <p:cViewPr varScale="1">
        <p:scale>
          <a:sx n="73" d="100"/>
          <a:sy n="73" d="100"/>
        </p:scale>
        <p:origin x="498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696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8281B73-DCBC-402E-8435-F4D95C758403}" type="datetime1">
              <a:rPr lang="ru-RU" smtClean="0"/>
              <a:t>04.02.2025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 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DBBEF65-E33C-47DE-9DA4-16B6BCB47DC0}" type="datetime1">
              <a:rPr lang="ru-RU" noProof="0" smtClean="0"/>
              <a:t>04.02.2025</a:t>
            </a:fld>
            <a:endParaRPr lang="ru-RU" noProof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26087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29104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10054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 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Объект 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толбец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7" name="Заголовок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 столбц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5" name="Текст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6" name="Подзаголовок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Заголовок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Образец заголовка</a:t>
            </a:r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  <p:sp>
        <p:nvSpPr>
          <p:cNvPr id="8" name="Полилиния: Фигура 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Образец заголовка</a:t>
            </a:r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Образец заголовка</a:t>
            </a:r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равнение слева, заполнитель 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/>
              <a:t>Образец текста</a:t>
            </a:r>
          </a:p>
        </p:txBody>
      </p:sp>
      <p:sp>
        <p:nvSpPr>
          <p:cNvPr id="4" name="Объект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1" name="Номер слайда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Текст 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ru-RU" noProof="0"/>
              <a:t>Образец текста</a:t>
            </a:r>
          </a:p>
        </p:txBody>
      </p:sp>
      <p:sp>
        <p:nvSpPr>
          <p:cNvPr id="16" name="Объект 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дпись большой фотограф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Объект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Большое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асибо!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Рисунок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Спасибо!</a:t>
            </a:r>
          </a:p>
        </p:txBody>
      </p:sp>
      <p:sp>
        <p:nvSpPr>
          <p:cNvPr id="7" name="Текст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Полное имя</a:t>
            </a:r>
          </a:p>
        </p:txBody>
      </p:sp>
      <p:sp>
        <p:nvSpPr>
          <p:cNvPr id="8" name="Текст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Номер телефона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Электронная почта или контакт в социальной сети</a:t>
            </a:r>
          </a:p>
        </p:txBody>
      </p:sp>
      <p:sp>
        <p:nvSpPr>
          <p:cNvPr id="10" name="Текст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Веб-сайт компании</a:t>
            </a: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1" name="Надпись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695827" y="6328048"/>
            <a:ext cx="2800348" cy="53160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ru-RU" sz="18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ЛУЧШЕЕ </a:t>
            </a:r>
            <a: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для вас</a:t>
            </a:r>
            <a:b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ru-RU" sz="700" spc="200" baseline="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КОМПАНИЯ, ЗАНИМАЮЩАЯСЯ ОРГАНИЧЕСКОЙ ПРОДУКЦИЕЙ</a:t>
            </a:r>
            <a:endParaRPr lang="ru-RU" sz="1800" spc="2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6.png"/><Relationship Id="rId4" Type="http://schemas.openxmlformats.org/officeDocument/2006/relationships/image" Target="../media/image25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Заголовок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1816" y="1719586"/>
            <a:ext cx="7793502" cy="3687523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pPr rtl="0"/>
            <a:r>
              <a:rPr lang="ru-RU" sz="3200" dirty="0"/>
              <a:t>Дипломная работа. </a:t>
            </a:r>
            <a:r>
              <a:rPr lang="ru-RU" sz="3200" dirty="0" err="1"/>
              <a:t>Барельф</a:t>
            </a:r>
            <a:r>
              <a:rPr lang="ru-RU" sz="3200" dirty="0"/>
              <a:t> </a:t>
            </a:r>
            <a:br>
              <a:rPr lang="ru-RU" sz="3200" dirty="0"/>
            </a:br>
            <a:r>
              <a:rPr lang="ru-RU" sz="3200" dirty="0"/>
              <a:t>«Полет ангела» </a:t>
            </a:r>
          </a:p>
        </p:txBody>
      </p:sp>
      <p:sp>
        <p:nvSpPr>
          <p:cNvPr id="4" name="Подзаголовок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72258" y="4497572"/>
            <a:ext cx="4546309" cy="1336699"/>
          </a:xfrm>
        </p:spPr>
        <p:txBody>
          <a:bodyPr rtlCol="0"/>
          <a:lstStyle/>
          <a:p>
            <a:pPr algn="r"/>
            <a:r>
              <a:rPr lang="ru-RU" dirty="0"/>
              <a:t>  Выполнила: Алябьева Дарья</a:t>
            </a:r>
          </a:p>
          <a:p>
            <a:pPr algn="r"/>
            <a:r>
              <a:rPr lang="ru-RU" dirty="0"/>
              <a:t>выпускница художественной студии «Светлана»</a:t>
            </a:r>
          </a:p>
          <a:p>
            <a:pPr algn="r"/>
            <a:r>
              <a:rPr lang="ru-RU" dirty="0">
                <a:solidFill>
                  <a:srgbClr val="5B247A"/>
                </a:solidFill>
              </a:rPr>
              <a:t>Руководитель</a:t>
            </a:r>
            <a:r>
              <a:rPr lang="ru-RU" dirty="0"/>
              <a:t>: С.С. Литвиненко</a:t>
            </a:r>
          </a:p>
          <a:p>
            <a:pPr rtl="0"/>
            <a:endParaRPr lang="ru-RU" dirty="0"/>
          </a:p>
        </p:txBody>
      </p:sp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1283791"/>
            <a:ext cx="4970040" cy="0"/>
          </a:xfrm>
          <a:prstGeom prst="line">
            <a:avLst/>
          </a:prstGeom>
          <a:ln>
            <a:solidFill>
              <a:srgbClr val="5B24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305ABF5-A0A5-40D4-A26B-6B63D3841D5A}"/>
              </a:ext>
            </a:extLst>
          </p:cNvPr>
          <p:cNvSpPr/>
          <p:nvPr/>
        </p:nvSpPr>
        <p:spPr>
          <a:xfrm>
            <a:off x="3466337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78B6846-6C1B-490E-B9E6-CB2E7F5DAA6A}"/>
              </a:ext>
            </a:extLst>
          </p:cNvPr>
          <p:cNvSpPr txBox="1"/>
          <p:nvPr/>
        </p:nvSpPr>
        <p:spPr>
          <a:xfrm>
            <a:off x="735009" y="240715"/>
            <a:ext cx="111641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Муниципальное автономное образовательное учреждение дополнительного образования</a:t>
            </a:r>
          </a:p>
          <a:p>
            <a:r>
              <a:rPr lang="ru-RU" dirty="0">
                <a:latin typeface="+mj-lt"/>
              </a:rPr>
              <a:t>«Алтайский районный детско-юношеский центр»</a:t>
            </a:r>
          </a:p>
          <a:p>
            <a:endParaRPr lang="ru-RU" dirty="0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E5DD44DA-6F2E-43DB-B250-2F7521D295F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9684" y="1769904"/>
            <a:ext cx="6084721" cy="368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B0D672-3434-4A0A-AEF6-ACA786FE95C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400800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10</a:t>
            </a:fld>
            <a:endParaRPr lang="ru-RU" noProof="0" dirty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F60CFDA6-D3FB-4929-A1EE-518ACA3DC9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6319901" cy="1864633"/>
          </a:xfrm>
        </p:spPr>
        <p:txBody>
          <a:bodyPr/>
          <a:lstStyle/>
          <a:p>
            <a:r>
              <a:rPr lang="ru-RU" sz="2000" dirty="0"/>
              <a:t>Раньше я уже имела дело с выполнением объемных фигур: лепка статуэток из глины, барельеф с изображением женского портрета, и создание объемных цветов.</a:t>
            </a:r>
            <a:r>
              <a:rPr lang="ru-RU" dirty="0"/>
              <a:t>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841DB37-1296-4C67-930B-576733983F0E}"/>
              </a:ext>
            </a:extLst>
          </p:cNvPr>
          <p:cNvSpPr/>
          <p:nvPr/>
        </p:nvSpPr>
        <p:spPr>
          <a:xfrm>
            <a:off x="4561367" y="5943600"/>
            <a:ext cx="2661684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75B5135-6857-41FF-B26B-67D6FB5F584F}"/>
              </a:ext>
            </a:extLst>
          </p:cNvPr>
          <p:cNvSpPr/>
          <p:nvPr/>
        </p:nvSpPr>
        <p:spPr>
          <a:xfrm>
            <a:off x="11989981" y="5943600"/>
            <a:ext cx="202019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FED2B207-7ED0-49B7-966B-527B9E37186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27" y="682930"/>
            <a:ext cx="152413" cy="792549"/>
          </a:xfrm>
          <a:prstGeom prst="rect">
            <a:avLst/>
          </a:prstGeom>
        </p:spPr>
      </p:pic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E98CE243-61E1-4692-8C40-3E4888B19E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266428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E9680DF-71BF-4CD3-8127-B3704602385E}"/>
              </a:ext>
            </a:extLst>
          </p:cNvPr>
          <p:cNvSpPr txBox="1"/>
          <p:nvPr/>
        </p:nvSpPr>
        <p:spPr>
          <a:xfrm>
            <a:off x="2594343" y="1087390"/>
            <a:ext cx="780429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tx2"/>
                </a:solidFill>
                <a:latin typeface="+mj-lt"/>
              </a:rPr>
              <a:t>Раньше я уже имела дело с выполнением объемных фигур: лепка статуэток из глины, барельеф с изображением женского портрета, и создание объемных цветов. </a:t>
            </a:r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1993E467-921A-4EC4-8110-A28CA705D9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41930" y="801477"/>
            <a:ext cx="152413" cy="792549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7D69A0FC-A512-43F3-A3D6-28366047015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17142" y="2298643"/>
            <a:ext cx="1659642" cy="2698171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B41BF33E-DD65-45B6-8EB3-23C953B034F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02385" y="2296633"/>
            <a:ext cx="2812805" cy="1864633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BDA0EE93-FE80-482B-B770-80955EE831EC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44229" y="2275368"/>
            <a:ext cx="3631611" cy="3755165"/>
          </a:xfrm>
          <a:prstGeom prst="rect">
            <a:avLst/>
          </a:prstGeom>
        </p:spPr>
      </p:pic>
      <p:sp>
        <p:nvSpPr>
          <p:cNvPr id="14" name="Номер слайда 3">
            <a:extLst>
              <a:ext uri="{FF2B5EF4-FFF2-40B4-BE49-F238E27FC236}">
                <a16:creationId xmlns:a16="http://schemas.microsoft.com/office/drawing/2014/main" id="{37233EFF-84AB-4D67-A926-AB4084481E4E}"/>
              </a:ext>
            </a:extLst>
          </p:cNvPr>
          <p:cNvSpPr txBox="1">
            <a:spLocks/>
          </p:cNvSpPr>
          <p:nvPr/>
        </p:nvSpPr>
        <p:spPr>
          <a:xfrm>
            <a:off x="10000289" y="6048006"/>
            <a:ext cx="614901" cy="352794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defPPr rtl="0">
              <a:defRPr lang="ru-ru"/>
            </a:defPPr>
            <a:lvl1pPr marL="0" algn="ctr" defTabSz="914400" rtl="0" eaLnBrk="1" latinLnBrk="0" hangingPunct="1">
              <a:defRPr sz="1200" i="1" kern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9B51A1E-902D-48AF-9020-955120F399B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451084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9763E48-4DBA-4429-BB33-CD5D96B4F3F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335085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11</a:t>
            </a:fld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157EBFDC-AA9E-4C71-88EE-F476C82D17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5907" y="497973"/>
            <a:ext cx="7612912" cy="695740"/>
          </a:xfrm>
        </p:spPr>
        <p:txBody>
          <a:bodyPr/>
          <a:lstStyle/>
          <a:p>
            <a:r>
              <a:rPr lang="ru-RU" sz="2400" dirty="0"/>
              <a:t>Есть ряд основных инструментов и материалов для работы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19F87D-E1A9-41A7-9CC6-E7D367E5F969}"/>
              </a:ext>
            </a:extLst>
          </p:cNvPr>
          <p:cNvSpPr/>
          <p:nvPr/>
        </p:nvSpPr>
        <p:spPr>
          <a:xfrm>
            <a:off x="12011246" y="6318655"/>
            <a:ext cx="180754" cy="53934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3800DFDD-D280-4FED-9257-656B1FBBDA6C}"/>
              </a:ext>
            </a:extLst>
          </p:cNvPr>
          <p:cNvSpPr/>
          <p:nvPr/>
        </p:nvSpPr>
        <p:spPr>
          <a:xfrm>
            <a:off x="4942367" y="5902279"/>
            <a:ext cx="2307265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26EA887E-79D4-47B4-BA30-187B0EBCCC0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9700" y="324559"/>
            <a:ext cx="152413" cy="79254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965904E-8556-4950-9CFC-8F56C93E0710}"/>
              </a:ext>
            </a:extLst>
          </p:cNvPr>
          <p:cNvSpPr txBox="1"/>
          <p:nvPr/>
        </p:nvSpPr>
        <p:spPr>
          <a:xfrm>
            <a:off x="1561580" y="1193713"/>
            <a:ext cx="275781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>
                <a:solidFill>
                  <a:srgbClr val="5B247A"/>
                </a:solidFill>
                <a:latin typeface="+mj-lt"/>
              </a:rPr>
              <a:t>Материалы</a:t>
            </a:r>
            <a:r>
              <a:rPr lang="ru-RU" b="1" dirty="0">
                <a:solidFill>
                  <a:schemeClr val="tx2"/>
                </a:solidFill>
                <a:latin typeface="+mj-lt"/>
              </a:rPr>
              <a:t>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solidFill>
                  <a:schemeClr val="tx2"/>
                </a:solidFill>
                <a:latin typeface="+mj-lt"/>
              </a:rPr>
              <a:t>Гипс, шпаклевка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solidFill>
                  <a:schemeClr val="tx2"/>
                </a:solidFill>
                <a:latin typeface="+mj-lt"/>
              </a:rPr>
              <a:t>Глина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solidFill>
                  <a:schemeClr val="tx2"/>
                </a:solidFill>
                <a:latin typeface="+mj-lt"/>
              </a:rPr>
              <a:t>Алебастр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solidFill>
                  <a:schemeClr val="tx2"/>
                </a:solidFill>
                <a:latin typeface="+mj-lt"/>
              </a:rPr>
              <a:t>Природные камни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5C7733D-0FFF-4E7A-B59A-E26D698FAD95}"/>
              </a:ext>
            </a:extLst>
          </p:cNvPr>
          <p:cNvSpPr txBox="1"/>
          <p:nvPr/>
        </p:nvSpPr>
        <p:spPr>
          <a:xfrm>
            <a:off x="1276547" y="2645939"/>
            <a:ext cx="49317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tx2"/>
                </a:solidFill>
                <a:latin typeface="+mj-lt"/>
              </a:rPr>
              <a:t>Инструменты</a:t>
            </a:r>
            <a:r>
              <a:rPr lang="ru-RU" b="1" dirty="0">
                <a:solidFill>
                  <a:schemeClr val="tx2"/>
                </a:solidFill>
                <a:latin typeface="+mj-lt"/>
              </a:rPr>
              <a:t> для выкладки материала</a:t>
            </a:r>
            <a:r>
              <a:rPr lang="ru-RU" dirty="0">
                <a:solidFill>
                  <a:schemeClr val="tx2"/>
                </a:solidFill>
                <a:latin typeface="+mj-lt"/>
              </a:rPr>
              <a:t>:</a:t>
            </a:r>
          </a:p>
          <a:p>
            <a:r>
              <a:rPr lang="ru-RU" dirty="0">
                <a:solidFill>
                  <a:schemeClr val="tx2"/>
                </a:solidFill>
                <a:latin typeface="+mj-lt"/>
              </a:rPr>
              <a:t>Кельмы, шпатели, мастихины.</a:t>
            </a:r>
          </a:p>
          <a:p>
            <a:r>
              <a:rPr lang="ru-RU" dirty="0">
                <a:solidFill>
                  <a:schemeClr val="tx2"/>
                </a:solidFill>
                <a:latin typeface="+mj-lt"/>
              </a:rPr>
              <a:t>Инструменты </a:t>
            </a:r>
            <a:r>
              <a:rPr lang="ru-RU" b="1" dirty="0">
                <a:solidFill>
                  <a:schemeClr val="tx2"/>
                </a:solidFill>
                <a:latin typeface="+mj-lt"/>
              </a:rPr>
              <a:t>для прорисовки и коррекции</a:t>
            </a:r>
            <a:r>
              <a:rPr lang="ru-RU" dirty="0">
                <a:solidFill>
                  <a:schemeClr val="tx2"/>
                </a:solidFill>
                <a:latin typeface="+mj-lt"/>
              </a:rPr>
              <a:t>:</a:t>
            </a:r>
          </a:p>
          <a:p>
            <a:r>
              <a:rPr lang="ru-RU" dirty="0">
                <a:solidFill>
                  <a:schemeClr val="tx2"/>
                </a:solidFill>
                <a:latin typeface="+mj-lt"/>
              </a:rPr>
              <a:t>Стамески, стеки, резцы по дереву. 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A0820347-F5E8-4EBA-BCFF-E36FC0C9A72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7468" y="1616149"/>
            <a:ext cx="4694922" cy="2655110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589C333F-F7D6-4AC5-AF3B-366884FE13C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82363" y="4297758"/>
            <a:ext cx="3690095" cy="2560242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85C4258-25A7-4456-90FB-7607C8495FBD}"/>
              </a:ext>
            </a:extLst>
          </p:cNvPr>
          <p:cNvSpPr txBox="1"/>
          <p:nvPr/>
        </p:nvSpPr>
        <p:spPr>
          <a:xfrm>
            <a:off x="5082363" y="4231225"/>
            <a:ext cx="14804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>
                <a:solidFill>
                  <a:srgbClr val="5B247A"/>
                </a:solidFill>
                <a:latin typeface="+mj-lt"/>
              </a:rPr>
              <a:t>мастихины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E19BF6E-24B3-4F51-B657-D80E7305D98A}"/>
              </a:ext>
            </a:extLst>
          </p:cNvPr>
          <p:cNvSpPr txBox="1"/>
          <p:nvPr/>
        </p:nvSpPr>
        <p:spPr>
          <a:xfrm>
            <a:off x="7117467" y="1182461"/>
            <a:ext cx="48937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>
                <a:solidFill>
                  <a:srgbClr val="5B247A"/>
                </a:solidFill>
                <a:latin typeface="+mj-lt"/>
              </a:rPr>
              <a:t>набор из резцов, стеков, шприца и скальпеля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088B6704-E6D6-4A74-9310-D15CC83787B8}"/>
              </a:ext>
            </a:extLst>
          </p:cNvPr>
          <p:cNvSpPr/>
          <p:nvPr/>
        </p:nvSpPr>
        <p:spPr>
          <a:xfrm>
            <a:off x="5045149" y="4230933"/>
            <a:ext cx="74428" cy="361507"/>
          </a:xfrm>
          <a:prstGeom prst="rect">
            <a:avLst/>
          </a:prstGeom>
          <a:solidFill>
            <a:srgbClr val="5B247A"/>
          </a:solidFill>
          <a:ln w="3175">
            <a:solidFill>
              <a:srgbClr val="5B247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949DAB05-9AAB-4671-B57B-A7B4D1A224B1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77839" y="1199251"/>
            <a:ext cx="79255" cy="365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5041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DE9C517-98A9-4207-A3BC-4848DE7C72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243437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12</a:t>
            </a:fld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7A72A6C8-9964-4C5A-BC17-6CEA38A6C3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1999"/>
            <a:ext cx="5979659" cy="2289935"/>
          </a:xfrm>
        </p:spPr>
        <p:txBody>
          <a:bodyPr/>
          <a:lstStyle/>
          <a:p>
            <a:r>
              <a:rPr lang="ru-RU" sz="2000" dirty="0"/>
              <a:t>В поисках композиционного решения, я перебирала множество вариантов : сидящий ангел, стоящий  в полный рост, но хотелось наполнить работу символизмом, особым смыслом, передающим атмосферу  нашего центра. </a:t>
            </a:r>
            <a:br>
              <a:rPr lang="ru-RU" sz="2000" dirty="0"/>
            </a:br>
            <a:r>
              <a:rPr lang="ru-RU" sz="2000" dirty="0"/>
              <a:t>Ангел, стремящийся вверх, золотые крылья, светлые тона всей работы – имеет свой определенный смысл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8527C92-F7C1-4360-BB94-833F5BC18AA7}"/>
              </a:ext>
            </a:extLst>
          </p:cNvPr>
          <p:cNvSpPr/>
          <p:nvPr/>
        </p:nvSpPr>
        <p:spPr>
          <a:xfrm>
            <a:off x="4953000" y="5943600"/>
            <a:ext cx="2286000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B259DA6-9A36-4033-8FF9-7ADF308C4EB6}"/>
              </a:ext>
            </a:extLst>
          </p:cNvPr>
          <p:cNvSpPr/>
          <p:nvPr/>
        </p:nvSpPr>
        <p:spPr>
          <a:xfrm>
            <a:off x="11966944" y="6162260"/>
            <a:ext cx="225056" cy="69574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BEF5C4A8-94F5-49BD-989B-71D0C906C6B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0627" y="512808"/>
            <a:ext cx="152413" cy="792549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3E330B7-BCA7-4D34-B4B5-A5095633D2E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26149" y="2514600"/>
            <a:ext cx="5658136" cy="342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11913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0E72A072-80F2-4C30-A97D-363117071B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25470" y="6366983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13</a:t>
            </a:fld>
            <a:endParaRPr lang="ru-RU" noProof="0" dirty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43AD3BB5-42FD-42E8-BBFB-225802A168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6947221" cy="695740"/>
          </a:xfrm>
        </p:spPr>
        <p:txBody>
          <a:bodyPr/>
          <a:lstStyle/>
          <a:p>
            <a:r>
              <a:rPr lang="ru-RU" sz="2400" dirty="0"/>
              <a:t>Выполнение барельефа. Начало и конечный результат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C462417-E597-4BC7-B25D-9054A829EBEF}"/>
              </a:ext>
            </a:extLst>
          </p:cNvPr>
          <p:cNvSpPr/>
          <p:nvPr/>
        </p:nvSpPr>
        <p:spPr>
          <a:xfrm>
            <a:off x="4862624" y="5943600"/>
            <a:ext cx="2466752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E1135EED-F008-4428-9D8C-50F189028E59}"/>
              </a:ext>
            </a:extLst>
          </p:cNvPr>
          <p:cNvSpPr/>
          <p:nvPr/>
        </p:nvSpPr>
        <p:spPr>
          <a:xfrm>
            <a:off x="12000614" y="6220046"/>
            <a:ext cx="191386" cy="63795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AF2D0936-F2F8-4649-9122-6E658FB8A73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1641" y="335191"/>
            <a:ext cx="152413" cy="79254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8F9218A-C639-4AA4-8E8E-3473D86F10B7}"/>
              </a:ext>
            </a:extLst>
          </p:cNvPr>
          <p:cNvSpPr txBox="1"/>
          <p:nvPr/>
        </p:nvSpPr>
        <p:spPr>
          <a:xfrm>
            <a:off x="736879" y="1224549"/>
            <a:ext cx="4313586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rgbClr val="5B247A"/>
                </a:solidFill>
                <a:latin typeface="+mj-lt"/>
              </a:rPr>
              <a:t>Этапы: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+mj-lt"/>
              </a:rPr>
              <a:t>Карандашом наметила основные объемы и соответствуя композиции разместила детали.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+mj-lt"/>
              </a:rPr>
              <a:t>С помощью шпателя создала фактуру фона.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+mj-lt"/>
              </a:rPr>
              <a:t>Основные фигуры обозначила небольшим количеством материала, а большие объемы выполняла в технике послойного нанесения.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+mj-lt"/>
              </a:rPr>
              <a:t> Обрабатывала все наждачной бумагой и подрезала резцами.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dirty="0">
                <a:latin typeface="+mj-lt"/>
              </a:rPr>
              <a:t>Завершением стало работа с цветом, фон, детали и крылья. </a:t>
            </a: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2F37C182-76F7-4A93-8A5B-7D710D5D44A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31946" y="1715875"/>
            <a:ext cx="5657578" cy="3426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23064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445A8FCE-70ED-4690-BF5F-672F27736F6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310423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14</a:t>
            </a:fld>
            <a:endParaRPr lang="ru-RU" noProof="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2D3EE3E-A92D-40CF-AF40-5872CB1EC057}"/>
              </a:ext>
            </a:extLst>
          </p:cNvPr>
          <p:cNvSpPr/>
          <p:nvPr/>
        </p:nvSpPr>
        <p:spPr>
          <a:xfrm>
            <a:off x="4348716" y="5762847"/>
            <a:ext cx="3051544" cy="1095153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751FF20-A1B8-40DC-88B4-CAB3697CCCF0}"/>
              </a:ext>
            </a:extLst>
          </p:cNvPr>
          <p:cNvSpPr/>
          <p:nvPr/>
        </p:nvSpPr>
        <p:spPr>
          <a:xfrm>
            <a:off x="11997426" y="6162260"/>
            <a:ext cx="194574" cy="69574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D764F69-78D1-429E-9313-350F8B7ECB34}"/>
              </a:ext>
            </a:extLst>
          </p:cNvPr>
          <p:cNvSpPr txBox="1"/>
          <p:nvPr/>
        </p:nvSpPr>
        <p:spPr>
          <a:xfrm>
            <a:off x="5931579" y="5578181"/>
            <a:ext cx="3561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tx2"/>
                </a:solidFill>
                <a:latin typeface="+mj-lt"/>
              </a:rPr>
              <a:t>Выпускница Алябьева Дарья. </a:t>
            </a:r>
          </a:p>
        </p:txBody>
      </p:sp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8C725451-38ED-4EF2-8307-0A5E060D99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798F3C9E-3CF6-4E02-AD2E-E01A3AD82080}"/>
              </a:ext>
            </a:extLst>
          </p:cNvPr>
          <p:cNvSpPr txBox="1"/>
          <p:nvPr/>
        </p:nvSpPr>
        <p:spPr>
          <a:xfrm>
            <a:off x="10207256" y="6033424"/>
            <a:ext cx="4040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>
                <a:solidFill>
                  <a:schemeClr val="tx2"/>
                </a:solidFill>
                <a:latin typeface="+mj-lt"/>
              </a:rPr>
              <a:t>13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8483B2B-E804-41C9-8AD9-1C28A4785396}"/>
              </a:ext>
            </a:extLst>
          </p:cNvPr>
          <p:cNvSpPr txBox="1"/>
          <p:nvPr/>
        </p:nvSpPr>
        <p:spPr>
          <a:xfrm>
            <a:off x="5874488" y="5251932"/>
            <a:ext cx="38277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tx2"/>
                </a:solidFill>
                <a:latin typeface="+mj-lt"/>
              </a:rPr>
              <a:t>«Полет ангела». Алябьева Дарья</a:t>
            </a:r>
            <a:r>
              <a:rPr lang="ru-RU" dirty="0"/>
              <a:t>. </a:t>
            </a:r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E1C51733-4B6D-4A66-B555-E1AA3ABA31C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31276" y="657384"/>
            <a:ext cx="7352938" cy="4452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00601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31000">
              <a:schemeClr val="bg1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id="{7C98F97A-E16A-48C4-A89E-3220B9539A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74203" y="6303187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2</a:t>
            </a:fld>
            <a:endParaRPr lang="ru-RU" noProof="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6505A7-3481-4599-AC3F-69B9E5071F15}"/>
              </a:ext>
            </a:extLst>
          </p:cNvPr>
          <p:cNvSpPr/>
          <p:nvPr/>
        </p:nvSpPr>
        <p:spPr>
          <a:xfrm>
            <a:off x="5027428" y="5943600"/>
            <a:ext cx="2137144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3E1A37CC-C0C1-45EF-A5FE-B28612A25254}"/>
              </a:ext>
            </a:extLst>
          </p:cNvPr>
          <p:cNvSpPr/>
          <p:nvPr/>
        </p:nvSpPr>
        <p:spPr>
          <a:xfrm>
            <a:off x="11944778" y="5899150"/>
            <a:ext cx="264042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883F8A-93D6-4D3E-9AFB-6EB905BDD8ED}"/>
              </a:ext>
            </a:extLst>
          </p:cNvPr>
          <p:cNvSpPr txBox="1"/>
          <p:nvPr/>
        </p:nvSpPr>
        <p:spPr>
          <a:xfrm>
            <a:off x="903767" y="691116"/>
            <a:ext cx="33505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План презентации </a:t>
            </a:r>
            <a:r>
              <a:rPr lang="ru-RU" sz="2400" dirty="0">
                <a:latin typeface="+mj-lt"/>
              </a:rPr>
              <a:t>:</a:t>
            </a:r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DCDC18C6-2706-4C04-879B-085148DAB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8820" cy="68580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B5DA05E-6795-442C-8371-EC039B9CA1EA}"/>
              </a:ext>
            </a:extLst>
          </p:cNvPr>
          <p:cNvSpPr txBox="1"/>
          <p:nvPr/>
        </p:nvSpPr>
        <p:spPr>
          <a:xfrm>
            <a:off x="2673614" y="952726"/>
            <a:ext cx="33505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>
                <a:solidFill>
                  <a:schemeClr val="tx2"/>
                </a:solidFill>
                <a:latin typeface="+mj-lt"/>
              </a:rPr>
              <a:t>План презентации </a:t>
            </a:r>
            <a:r>
              <a:rPr lang="ru-RU" dirty="0">
                <a:solidFill>
                  <a:schemeClr val="tx2"/>
                </a:solidFill>
                <a:latin typeface="+mj-lt"/>
              </a:rPr>
              <a:t>: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23778D1-4CE6-4F65-8B9F-90EF3E8B0625}"/>
              </a:ext>
            </a:extLst>
          </p:cNvPr>
          <p:cNvSpPr txBox="1"/>
          <p:nvPr/>
        </p:nvSpPr>
        <p:spPr>
          <a:xfrm>
            <a:off x="10313581" y="6123801"/>
            <a:ext cx="223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i="1" dirty="0">
                <a:solidFill>
                  <a:schemeClr val="tx2"/>
                </a:solidFill>
                <a:latin typeface="+mj-lt"/>
              </a:rPr>
              <a:t>2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CD2D1144-69A5-4AA8-A2B2-2B42ED20D73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15104" y="784235"/>
            <a:ext cx="158510" cy="79864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3009BDA-20C7-4B79-8753-9B616B2C5E2B}"/>
              </a:ext>
            </a:extLst>
          </p:cNvPr>
          <p:cNvSpPr txBox="1"/>
          <p:nvPr/>
        </p:nvSpPr>
        <p:spPr>
          <a:xfrm>
            <a:off x="2673614" y="1582880"/>
            <a:ext cx="486487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Барельеф. 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(сл.3)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Зарождение и распространение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. (сл.4-6)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Виды рельефа. 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(сл.7-8)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Барельеф сейчас. 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( сл.9-10)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Инструменты и материалы. 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(сл.11)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Выполнение работы</a:t>
            </a:r>
            <a:r>
              <a:rPr lang="ru-RU" dirty="0">
                <a:latin typeface="+mj-lt"/>
              </a:rPr>
              <a:t>. </a:t>
            </a:r>
            <a:r>
              <a:rPr lang="ru-RU" i="1" dirty="0">
                <a:solidFill>
                  <a:schemeClr val="tx2"/>
                </a:solidFill>
                <a:latin typeface="+mj-lt"/>
              </a:rPr>
              <a:t>(сл.12-13)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2000" dirty="0">
                <a:latin typeface="+mj-lt"/>
              </a:rPr>
              <a:t>Заключение. </a:t>
            </a:r>
            <a:r>
              <a:rPr lang="ru-RU" sz="2000" i="1" dirty="0">
                <a:solidFill>
                  <a:schemeClr val="tx2"/>
                </a:solidFill>
                <a:latin typeface="+mj-lt"/>
              </a:rPr>
              <a:t>(</a:t>
            </a:r>
            <a:r>
              <a:rPr lang="ru-RU" i="1" dirty="0">
                <a:solidFill>
                  <a:schemeClr val="tx2"/>
                </a:solidFill>
                <a:latin typeface="+mj-lt"/>
              </a:rPr>
              <a:t>сл.14)</a:t>
            </a:r>
          </a:p>
        </p:txBody>
      </p:sp>
    </p:spTree>
    <p:extLst>
      <p:ext uri="{BB962C8B-B14F-4D97-AF65-F5344CB8AC3E}">
        <p14:creationId xmlns:p14="http://schemas.microsoft.com/office/powerpoint/2010/main" val="6458682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483F5E2-FF26-4430-B71A-EFBE5BE1C046}"/>
              </a:ext>
            </a:extLst>
          </p:cNvPr>
          <p:cNvSpPr txBox="1"/>
          <p:nvPr/>
        </p:nvSpPr>
        <p:spPr>
          <a:xfrm>
            <a:off x="4582633" y="180245"/>
            <a:ext cx="3296094" cy="52937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Барельеф</a:t>
            </a:r>
            <a:r>
              <a:rPr 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- в переводе с французского «</a:t>
            </a:r>
            <a:r>
              <a:rPr lang="ru-RU" sz="2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bas</a:t>
            </a:r>
            <a:r>
              <a:rPr 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— </a:t>
            </a:r>
            <a:r>
              <a:rPr lang="ru-RU" sz="20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relief</a:t>
            </a:r>
            <a:r>
              <a:rPr lang="ru-RU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» дословно означает «низкий рельеф». Представляет собой разновидность рельефной скульптуры, которая используется для декоративного оформления зданий и сооружений, а также в отделке интерьеров. При этом рельефное изображение должно выступать над поверхностью фона менее чем на половину своего объема.</a:t>
            </a:r>
          </a:p>
          <a:p>
            <a:endParaRPr lang="ru-RU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  <a:p>
            <a:endParaRPr lang="ru-RU" dirty="0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58419409-F5A3-45F5-905F-386B006BC79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5498" y="1214558"/>
            <a:ext cx="158510" cy="79254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4A7FB21-B8FD-4D9D-A223-764EB504BDDF}"/>
              </a:ext>
            </a:extLst>
          </p:cNvPr>
          <p:cNvSpPr txBox="1"/>
          <p:nvPr/>
        </p:nvSpPr>
        <p:spPr>
          <a:xfrm>
            <a:off x="11589488" y="6443331"/>
            <a:ext cx="2568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i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3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4F68847-30DC-4FA4-A9D0-176684E50B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B85600A-5730-4EFA-AB70-D5FDE06D9B46}"/>
              </a:ext>
            </a:extLst>
          </p:cNvPr>
          <p:cNvSpPr txBox="1"/>
          <p:nvPr/>
        </p:nvSpPr>
        <p:spPr>
          <a:xfrm>
            <a:off x="2817844" y="1480624"/>
            <a:ext cx="655631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solidFill>
                  <a:schemeClr val="tx2"/>
                </a:solidFill>
                <a:latin typeface="+mj-lt"/>
              </a:rPr>
              <a:t>Барельеф</a:t>
            </a:r>
            <a:r>
              <a:rPr lang="ru-RU" sz="2000" dirty="0">
                <a:solidFill>
                  <a:schemeClr val="tx2"/>
                </a:solidFill>
                <a:latin typeface="+mj-lt"/>
              </a:rPr>
              <a:t> - в переводе с французского «</a:t>
            </a:r>
            <a:r>
              <a:rPr lang="ru-RU" sz="2000" dirty="0" err="1">
                <a:solidFill>
                  <a:schemeClr val="tx2"/>
                </a:solidFill>
                <a:latin typeface="+mj-lt"/>
              </a:rPr>
              <a:t>bas</a:t>
            </a:r>
            <a:r>
              <a:rPr lang="ru-RU" sz="2000" dirty="0">
                <a:solidFill>
                  <a:schemeClr val="tx2"/>
                </a:solidFill>
                <a:latin typeface="+mj-lt"/>
              </a:rPr>
              <a:t> — </a:t>
            </a:r>
            <a:r>
              <a:rPr lang="ru-RU" sz="2000" dirty="0" err="1">
                <a:solidFill>
                  <a:schemeClr val="tx2"/>
                </a:solidFill>
                <a:latin typeface="+mj-lt"/>
              </a:rPr>
              <a:t>relief</a:t>
            </a:r>
            <a:r>
              <a:rPr lang="ru-RU" sz="2000" dirty="0">
                <a:solidFill>
                  <a:schemeClr val="tx2"/>
                </a:solidFill>
                <a:latin typeface="+mj-lt"/>
              </a:rPr>
              <a:t>» дословно означает «низкий рельеф». Представляет собой разновидность рельефной скульптуры, которая используется для декоративного оформления зданий и сооружений, а также в отделке интерьеров. При этом рельефное изображение должно выступать над поверхностью фона менее чем на половину своего объема</a:t>
            </a:r>
            <a:r>
              <a:rPr lang="ru-RU" i="1" dirty="0">
                <a:latin typeface="+mj-lt"/>
              </a:rPr>
              <a:t>.</a:t>
            </a: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BCB774C8-F18D-4DE5-8B9F-2C9A69BD49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9334" y="1214558"/>
            <a:ext cx="158510" cy="79864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3C03882-AB13-4544-8E2E-F936E869D5A6}"/>
              </a:ext>
            </a:extLst>
          </p:cNvPr>
          <p:cNvSpPr txBox="1"/>
          <p:nvPr/>
        </p:nvSpPr>
        <p:spPr>
          <a:xfrm>
            <a:off x="10302949" y="6166332"/>
            <a:ext cx="2551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i="1" dirty="0"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81552" y="432000"/>
            <a:ext cx="5190535" cy="695740"/>
          </a:xfrm>
        </p:spPr>
        <p:txBody>
          <a:bodyPr rtlCol="0"/>
          <a:lstStyle/>
          <a:p>
            <a:pPr rtl="0"/>
            <a:r>
              <a:rPr lang="ru-RU" dirty="0"/>
              <a:t>Зарождение барельефа</a:t>
            </a:r>
          </a:p>
        </p:txBody>
      </p:sp>
      <p:pic>
        <p:nvPicPr>
          <p:cNvPr id="16" name="Объект 15">
            <a:extLst>
              <a:ext uri="{FF2B5EF4-FFF2-40B4-BE49-F238E27FC236}">
                <a16:creationId xmlns:a16="http://schemas.microsoft.com/office/drawing/2014/main" id="{F949B6A5-ECEF-4813-8004-8A6907AB1AA7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253" y="574605"/>
            <a:ext cx="3622861" cy="2264288"/>
          </a:xfrm>
        </p:spPr>
      </p:pic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380159" y="6328807"/>
            <a:ext cx="485776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4</a:t>
            </a:fld>
            <a:endParaRPr lang="ru-RU" dirty="0"/>
          </a:p>
        </p:txBody>
      </p:sp>
      <p:sp>
        <p:nvSpPr>
          <p:cNvPr id="11" name="Текст 10">
            <a:extLst>
              <a:ext uri="{FF2B5EF4-FFF2-40B4-BE49-F238E27FC236}">
                <a16:creationId xmlns:a16="http://schemas.microsoft.com/office/drawing/2014/main" id="{601EC16D-1BB3-4C37-83CE-3F2C14AF812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ru-RU" dirty="0">
                <a:latin typeface="+mj-lt"/>
              </a:rPr>
              <a:t>Первые рельефные изображения возникли в Египте. 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C31E8555-7402-464F-B2D3-B580C780F62A}"/>
              </a:ext>
            </a:extLst>
          </p:cNvPr>
          <p:cNvSpPr/>
          <p:nvPr/>
        </p:nvSpPr>
        <p:spPr>
          <a:xfrm>
            <a:off x="6299887" y="344384"/>
            <a:ext cx="148414" cy="783356"/>
          </a:xfrm>
          <a:prstGeom prst="rect">
            <a:avLst/>
          </a:prstGeom>
          <a:solidFill>
            <a:srgbClr val="5B247A"/>
          </a:solidFill>
          <a:ln w="3175">
            <a:solidFill>
              <a:srgbClr val="5B247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590CDDD7-858B-4F10-BFCF-ECE9648DC48B}"/>
              </a:ext>
            </a:extLst>
          </p:cNvPr>
          <p:cNvSpPr/>
          <p:nvPr/>
        </p:nvSpPr>
        <p:spPr>
          <a:xfrm>
            <a:off x="5070764" y="6356349"/>
            <a:ext cx="1995054" cy="501651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A2FFBDAF-812E-4FC7-AADF-235781EA0037}"/>
              </a:ext>
            </a:extLst>
          </p:cNvPr>
          <p:cNvSpPr/>
          <p:nvPr/>
        </p:nvSpPr>
        <p:spPr>
          <a:xfrm>
            <a:off x="11865935" y="5943600"/>
            <a:ext cx="326065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4B78947-CC55-4ACC-9491-6960B584B779}"/>
              </a:ext>
            </a:extLst>
          </p:cNvPr>
          <p:cNvSpPr txBox="1"/>
          <p:nvPr/>
        </p:nvSpPr>
        <p:spPr>
          <a:xfrm>
            <a:off x="6299887" y="1644260"/>
            <a:ext cx="4215713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Изначально, это были контурные линии, врезанные в поверхности стены. Действительно, древнейшие изображения иероглифов технически подобны контурному рисунку, гравированному на поверхности стены. Следующая ступень развития — когда внутренняя сторона контура начинает закругляться и появляется первый зародыш моделирования. Именно так возникает своеобразный вид рельефа, известный только в Древнем Египте, — так называемый углубленный рельеф</a:t>
            </a:r>
            <a:r>
              <a:rPr lang="ru-RU" dirty="0"/>
              <a:t>. </a:t>
            </a:r>
          </a:p>
        </p:txBody>
      </p:sp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70DCB5BE-D2FF-4E47-84CD-634917C28B2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23913" y="3308519"/>
            <a:ext cx="4570831" cy="3047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4158" y="386121"/>
            <a:ext cx="6836734" cy="889947"/>
          </a:xfrm>
        </p:spPr>
        <p:txBody>
          <a:bodyPr rtlCol="0"/>
          <a:lstStyle/>
          <a:p>
            <a:pPr rtl="0"/>
            <a:r>
              <a:rPr lang="ru-RU" sz="2400" dirty="0"/>
              <a:t>Рельеф получил распространение в странах Востока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6AB259A0-0017-492F-A0DC-4B70C7052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80856" y="1616010"/>
            <a:ext cx="5867887" cy="1249603"/>
          </a:xfrm>
        </p:spPr>
        <p:txBody>
          <a:bodyPr rtlCol="0"/>
          <a:lstStyle/>
          <a:p>
            <a:pPr rtl="0"/>
            <a:r>
              <a:rPr lang="ru-RU" sz="2000" dirty="0">
                <a:latin typeface="+mj-lt"/>
              </a:rPr>
              <a:t>Люди начали изготавливать первые монеты в Лидии, с чеканным изображением головы льва. </a:t>
            </a:r>
            <a:r>
              <a:rPr lang="ru-RU" sz="2000" dirty="0" err="1">
                <a:latin typeface="+mj-lt"/>
              </a:rPr>
              <a:t>Статеры</a:t>
            </a:r>
            <a:r>
              <a:rPr lang="ru-RU" sz="2000" dirty="0">
                <a:latin typeface="+mj-lt"/>
              </a:rPr>
              <a:t>, так назывались монеты, начали выпускать в 685 г. до н. э. 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451266" y="6337006"/>
            <a:ext cx="625534" cy="384470"/>
          </a:xfrm>
        </p:spPr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5</a:t>
            </a:fld>
            <a:endParaRPr lang="ru-RU" dirty="0"/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685686BA-6CA7-416E-A431-C07A43BAF939}"/>
              </a:ext>
            </a:extLst>
          </p:cNvPr>
          <p:cNvSpPr/>
          <p:nvPr/>
        </p:nvSpPr>
        <p:spPr>
          <a:xfrm>
            <a:off x="432000" y="340243"/>
            <a:ext cx="142158" cy="787498"/>
          </a:xfrm>
          <a:prstGeom prst="rect">
            <a:avLst/>
          </a:prstGeom>
          <a:solidFill>
            <a:srgbClr val="5B247A"/>
          </a:solidFill>
          <a:ln w="3175">
            <a:solidFill>
              <a:srgbClr val="5B247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87E1C-D786-4360-A007-C0E899F92057}"/>
              </a:ext>
            </a:extLst>
          </p:cNvPr>
          <p:cNvSpPr/>
          <p:nvPr/>
        </p:nvSpPr>
        <p:spPr>
          <a:xfrm flipV="1">
            <a:off x="5092995" y="5968052"/>
            <a:ext cx="2317897" cy="889947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6E007429-1520-4B8B-8BC5-1F1CF4496D7D}"/>
              </a:ext>
            </a:extLst>
          </p:cNvPr>
          <p:cNvSpPr/>
          <p:nvPr/>
        </p:nvSpPr>
        <p:spPr>
          <a:xfrm>
            <a:off x="11879233" y="6186659"/>
            <a:ext cx="312767" cy="66240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E73960A-1C68-4A64-BB3A-5506D2B23B49}"/>
              </a:ext>
            </a:extLst>
          </p:cNvPr>
          <p:cNvSpPr txBox="1"/>
          <p:nvPr/>
        </p:nvSpPr>
        <p:spPr>
          <a:xfrm>
            <a:off x="503079" y="2966645"/>
            <a:ext cx="532356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Но также, рельеф применялся в культуре и искусстве. Так одним из удивительных барельефов стали ворота Иштар в Вавилоне. Они являлись восьмыми воротами стен Вавилона и насчитывали около 575 рельефных изображений священных животных</a:t>
            </a:r>
            <a:r>
              <a:rPr lang="ru-RU" b="1" i="1" dirty="0">
                <a:latin typeface="+mj-lt"/>
              </a:rPr>
              <a:t>. 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2191B87E-E4E4-463A-A309-97B06C9CD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9413" y="3843808"/>
            <a:ext cx="4115101" cy="2796363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F21E44E9-A016-4F4E-B81F-437F0D7E63F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9413" y="1341517"/>
            <a:ext cx="4869712" cy="2087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E13ED19-4E40-4DA9-B361-32BA6075BC0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335085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6</a:t>
            </a:fld>
            <a:endParaRPr lang="ru-RU" noProof="0" dirty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8A040D56-8D4D-47EF-9C0E-DA8A49FA6A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0102" y="754912"/>
            <a:ext cx="6506431" cy="1116418"/>
          </a:xfrm>
        </p:spPr>
        <p:txBody>
          <a:bodyPr/>
          <a:lstStyle/>
          <a:p>
            <a:r>
              <a:rPr lang="ru-RU" dirty="0"/>
              <a:t>Рельеф в Индии и Юго-Восточной Азии. </a:t>
            </a:r>
          </a:p>
        </p:txBody>
      </p:sp>
      <p:sp>
        <p:nvSpPr>
          <p:cNvPr id="6" name="Текст 5">
            <a:extLst>
              <a:ext uri="{FF2B5EF4-FFF2-40B4-BE49-F238E27FC236}">
                <a16:creationId xmlns:a16="http://schemas.microsoft.com/office/drawing/2014/main" id="{8B8AA4F9-37B4-47B8-A7F5-E9455CEDB3D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0102" y="1796902"/>
            <a:ext cx="5280335" cy="3147238"/>
          </a:xfrm>
        </p:spPr>
        <p:txBody>
          <a:bodyPr/>
          <a:lstStyle/>
          <a:p>
            <a:r>
              <a:rPr lang="ru-RU" sz="2000" dirty="0">
                <a:latin typeface="+mj-lt"/>
              </a:rPr>
              <a:t>Храмы в пещерах </a:t>
            </a:r>
            <a:r>
              <a:rPr lang="ru-RU" sz="2000" dirty="0" err="1">
                <a:latin typeface="+mj-lt"/>
              </a:rPr>
              <a:t>Аджанта</a:t>
            </a:r>
            <a:r>
              <a:rPr lang="ru-RU" sz="2000" dirty="0">
                <a:latin typeface="+mj-lt"/>
              </a:rPr>
              <a:t> и </a:t>
            </a:r>
            <a:r>
              <a:rPr lang="ru-RU" sz="2000" dirty="0" err="1">
                <a:latin typeface="+mj-lt"/>
              </a:rPr>
              <a:t>Эллора</a:t>
            </a:r>
            <a:r>
              <a:rPr lang="ru-RU" sz="2000" dirty="0">
                <a:latin typeface="+mj-lt"/>
              </a:rPr>
              <a:t> содержат колоссального размера изображения богов, высеченные из цельных кусков камня. Храм </a:t>
            </a:r>
            <a:r>
              <a:rPr lang="ru-RU" sz="2000" dirty="0" err="1">
                <a:latin typeface="+mj-lt"/>
              </a:rPr>
              <a:t>Бородулур</a:t>
            </a:r>
            <a:r>
              <a:rPr lang="ru-RU" sz="2000" dirty="0">
                <a:latin typeface="+mj-lt"/>
              </a:rPr>
              <a:t> на Центральной Яве (Индонезия) содержит почти полторы тысячи барельефов, рассказывающих о рождении Будды. На этом же острове расположен храм </a:t>
            </a:r>
            <a:r>
              <a:rPr lang="ru-RU" sz="2000" dirty="0" err="1">
                <a:latin typeface="+mj-lt"/>
              </a:rPr>
              <a:t>Прамбанан</a:t>
            </a:r>
            <a:r>
              <a:rPr lang="ru-RU" sz="2000" dirty="0">
                <a:latin typeface="+mj-lt"/>
              </a:rPr>
              <a:t>, с барельефами, иллюстрирующими сюжет индуистской поэмы Рамаяна.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A7036C3-45D8-4DAA-93E8-552D1A31505B}"/>
              </a:ext>
            </a:extLst>
          </p:cNvPr>
          <p:cNvSpPr/>
          <p:nvPr/>
        </p:nvSpPr>
        <p:spPr>
          <a:xfrm>
            <a:off x="4774018" y="5899150"/>
            <a:ext cx="2466753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B8D87475-F6EC-4D04-847E-A609F1D432F1}"/>
              </a:ext>
            </a:extLst>
          </p:cNvPr>
          <p:cNvSpPr/>
          <p:nvPr/>
        </p:nvSpPr>
        <p:spPr>
          <a:xfrm>
            <a:off x="370869" y="297712"/>
            <a:ext cx="320247" cy="89313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81B83E5D-B67D-41AE-AA34-BC5E568FDBD6}"/>
              </a:ext>
            </a:extLst>
          </p:cNvPr>
          <p:cNvSpPr/>
          <p:nvPr/>
        </p:nvSpPr>
        <p:spPr>
          <a:xfrm>
            <a:off x="11894289" y="6133066"/>
            <a:ext cx="297711" cy="68048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BD3B752E-9058-4B0C-8666-27851C96592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3784" y="859054"/>
            <a:ext cx="146317" cy="792549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B587DFB9-F0DC-4B7B-B212-0901262A271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6533" y="464314"/>
            <a:ext cx="3882066" cy="2842411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D84D178B-6D99-41A8-8A97-016CEFCD729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8025" y="3663778"/>
            <a:ext cx="3636337" cy="2823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3335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ACEFE9DF-5FC5-4D50-A6DB-1D0FAD44FF9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401424" y="6344875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7</a:t>
            </a:fld>
            <a:endParaRPr lang="ru-RU" noProof="0" dirty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195BF6AD-5F7E-4CD4-8001-F0BD5E9D1E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dirty="0">
                <a:solidFill>
                  <a:srgbClr val="5B247A"/>
                </a:solidFill>
              </a:rPr>
              <a:t>Виды рельефов. 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999B645-FAFB-469D-9EB5-3054E3522520}"/>
              </a:ext>
            </a:extLst>
          </p:cNvPr>
          <p:cNvSpPr/>
          <p:nvPr/>
        </p:nvSpPr>
        <p:spPr>
          <a:xfrm>
            <a:off x="11968717" y="6273210"/>
            <a:ext cx="223283" cy="58479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98A0FD4D-25CA-4BB3-BCAF-1743755E55DD}"/>
              </a:ext>
            </a:extLst>
          </p:cNvPr>
          <p:cNvSpPr/>
          <p:nvPr/>
        </p:nvSpPr>
        <p:spPr>
          <a:xfrm>
            <a:off x="5071730" y="6162258"/>
            <a:ext cx="2062717" cy="695741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3DBDCF5-53FC-4683-AA9C-90B3ED58823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834" y="1185263"/>
            <a:ext cx="3121152" cy="2459736"/>
          </a:xfrm>
          <a:prstGeom prst="rect">
            <a:avLst/>
          </a:prstGeom>
        </p:spPr>
      </p:pic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58BD2538-951D-41A3-BA38-2DC950F6C3C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2731" y="2021807"/>
            <a:ext cx="3123175" cy="329314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15B8F213-DD9B-47B3-8056-D3797D38786C}"/>
              </a:ext>
            </a:extLst>
          </p:cNvPr>
          <p:cNvSpPr txBox="1"/>
          <p:nvPr/>
        </p:nvSpPr>
        <p:spPr>
          <a:xfrm>
            <a:off x="663149" y="3644999"/>
            <a:ext cx="13046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Барельеф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6D4DB8F-19E7-4D78-87A8-5B7E825B1D77}"/>
              </a:ext>
            </a:extLst>
          </p:cNvPr>
          <p:cNvSpPr txBox="1"/>
          <p:nvPr/>
        </p:nvSpPr>
        <p:spPr>
          <a:xfrm>
            <a:off x="4207174" y="5314950"/>
            <a:ext cx="1937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Горельеф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8DB157-C3A6-4631-BA65-90A5A0B12F00}"/>
              </a:ext>
            </a:extLst>
          </p:cNvPr>
          <p:cNvSpPr txBox="1"/>
          <p:nvPr/>
        </p:nvSpPr>
        <p:spPr>
          <a:xfrm>
            <a:off x="8172961" y="6132350"/>
            <a:ext cx="19011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Контррельеф </a:t>
            </a:r>
          </a:p>
        </p:txBody>
      </p: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79081354-07FD-4E86-9632-2E567D72373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834" y="392714"/>
            <a:ext cx="146317" cy="792549"/>
          </a:xfrm>
          <a:prstGeom prst="rect">
            <a:avLst/>
          </a:prstGeom>
        </p:spPr>
      </p:pic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10D3B16C-914C-4CB5-9D7E-4FA60CAD5A8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6834" y="3643721"/>
            <a:ext cx="121931" cy="371888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873E7943-3192-400D-866A-4A787DC4386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5243" y="5313672"/>
            <a:ext cx="121931" cy="371888"/>
          </a:xfrm>
          <a:prstGeom prst="rect">
            <a:avLst/>
          </a:prstGeom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0BE17CE-5175-4968-A7F2-C61E8786A0F5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1031" y="6129794"/>
            <a:ext cx="121931" cy="371888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91490AA0-5A9C-49D0-BCE8-B5257A48090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1031" y="3336306"/>
            <a:ext cx="3913971" cy="2792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6877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B6B7DC0-4BA2-4FD5-B78A-DB912837408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86711" y="6426000"/>
            <a:ext cx="370575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8</a:t>
            </a:fld>
            <a:endParaRPr lang="ru-RU" noProof="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8BBDCD8-7868-449F-BCB2-CA7E7C1FCDB3}"/>
              </a:ext>
            </a:extLst>
          </p:cNvPr>
          <p:cNvSpPr/>
          <p:nvPr/>
        </p:nvSpPr>
        <p:spPr>
          <a:xfrm>
            <a:off x="4900406" y="5943600"/>
            <a:ext cx="2488019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9A211796-0EB1-46BB-B16A-45C5866C148F}"/>
              </a:ext>
            </a:extLst>
          </p:cNvPr>
          <p:cNvSpPr/>
          <p:nvPr/>
        </p:nvSpPr>
        <p:spPr>
          <a:xfrm flipH="1">
            <a:off x="11957286" y="6279216"/>
            <a:ext cx="234714" cy="57878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6617C3A0-44E8-4C5B-AFC3-C1F68F47FB2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2949" y="2424224"/>
            <a:ext cx="5043076" cy="324293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15B52937-8B6A-4ACA-B0E3-8F9DDF53318E}"/>
              </a:ext>
            </a:extLst>
          </p:cNvPr>
          <p:cNvSpPr txBox="1"/>
          <p:nvPr/>
        </p:nvSpPr>
        <p:spPr>
          <a:xfrm>
            <a:off x="988826" y="3429000"/>
            <a:ext cx="17118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err="1">
                <a:latin typeface="+mj-lt"/>
              </a:rPr>
              <a:t>Койланаглиф</a:t>
            </a:r>
            <a:r>
              <a:rPr lang="ru-RU" dirty="0">
                <a:latin typeface="+mj-lt"/>
              </a:rPr>
              <a:t>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811A28-5956-4C24-ABCD-714BC3E7BFE3}"/>
              </a:ext>
            </a:extLst>
          </p:cNvPr>
          <p:cNvSpPr txBox="1"/>
          <p:nvPr/>
        </p:nvSpPr>
        <p:spPr>
          <a:xfrm>
            <a:off x="5663799" y="5667154"/>
            <a:ext cx="18465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latin typeface="+mj-lt"/>
              </a:rPr>
              <a:t>Сквозной рельеф 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BDE4C202-5C41-48BA-9C33-80A971DE7E5E}"/>
              </a:ext>
            </a:extLst>
          </p:cNvPr>
          <p:cNvSpPr/>
          <p:nvPr/>
        </p:nvSpPr>
        <p:spPr>
          <a:xfrm>
            <a:off x="871869" y="3381302"/>
            <a:ext cx="116958" cy="366823"/>
          </a:xfrm>
          <a:prstGeom prst="rect">
            <a:avLst/>
          </a:prstGeom>
          <a:solidFill>
            <a:srgbClr val="5B247A"/>
          </a:solidFill>
          <a:ln w="3175">
            <a:solidFill>
              <a:srgbClr val="5B247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99A38A5B-96A4-470E-8E3E-6A4E7E17009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1868" y="5667154"/>
            <a:ext cx="121931" cy="371888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854AC6AB-7DE6-41EC-A4B9-DF1565FA692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869" y="939107"/>
            <a:ext cx="3535986" cy="2487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3816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C085058B-5744-4ECC-828F-416B0865D4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461898" y="6356351"/>
            <a:ext cx="614901" cy="352794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9</a:t>
            </a:fld>
            <a:endParaRPr lang="ru-RU" noProof="0" dirty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FD160782-1003-4FD5-B2AD-C5944AD12E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5274" y="432000"/>
            <a:ext cx="10506725" cy="695740"/>
          </a:xfrm>
        </p:spPr>
        <p:txBody>
          <a:bodyPr/>
          <a:lstStyle/>
          <a:p>
            <a:r>
              <a:rPr lang="ru-RU" sz="2400" dirty="0"/>
              <a:t>Барельеф </a:t>
            </a:r>
            <a:r>
              <a:rPr lang="ru-RU" sz="2400" dirty="0">
                <a:solidFill>
                  <a:srgbClr val="5B247A"/>
                </a:solidFill>
              </a:rPr>
              <a:t>сейчас </a:t>
            </a:r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EDC68779-8AE6-4177-8791-2ACC1EC3961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1480" y="383595"/>
            <a:ext cx="147587" cy="792549"/>
          </a:xfrm>
          <a:prstGeom prst="rect">
            <a:avLst/>
          </a:prstGeom>
        </p:spPr>
      </p:pic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92208895-A3FD-40D2-B156-9FC0FF4EF228}"/>
              </a:ext>
            </a:extLst>
          </p:cNvPr>
          <p:cNvSpPr/>
          <p:nvPr/>
        </p:nvSpPr>
        <p:spPr>
          <a:xfrm>
            <a:off x="4976037" y="5943600"/>
            <a:ext cx="2424223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2BA8E0-0859-43A6-9C00-0BFC5657D68D}"/>
              </a:ext>
            </a:extLst>
          </p:cNvPr>
          <p:cNvSpPr/>
          <p:nvPr/>
        </p:nvSpPr>
        <p:spPr>
          <a:xfrm flipH="1">
            <a:off x="11980883" y="5899150"/>
            <a:ext cx="212874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34F4AFC-9F39-47DC-902D-D1432CB11FE9}"/>
              </a:ext>
            </a:extLst>
          </p:cNvPr>
          <p:cNvSpPr txBox="1"/>
          <p:nvPr/>
        </p:nvSpPr>
        <p:spPr>
          <a:xfrm>
            <a:off x="1191480" y="1733105"/>
            <a:ext cx="4199227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/>
              <a:t> </a:t>
            </a:r>
            <a:r>
              <a:rPr lang="ru-RU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В своей основе барельеф несет декоративную функцию, передает колорит хозяев дома, создает атмосферу и красивую особенность в доме.   Но применение этого элемента декора имеет не только эстетическую сторону. С его помощью можно удачно скрыть недостатки планировки, изъяны стен и инженерные коммуникации, которые невозможно убрать другим способом</a:t>
            </a:r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34885957-D4D7-483E-A82C-4850D022D18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74361" y="163444"/>
            <a:ext cx="2583712" cy="3139322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18CB6907-AE2F-4056-9AD0-19A0871A243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1771" y="3043626"/>
            <a:ext cx="3657600" cy="365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260652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669_TF78453729" id="{325D1525-F997-4C6E-A92A-9CC7E08E764B}" vid="{5B30B6F4-5FB2-4158-B863-7D88C0C778DB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fb0879af-3eba-417a-a55a-ffe6dcd6ca77"/>
    <ds:schemaRef ds:uri="http://purl.org/dc/elements/1.1/"/>
    <ds:schemaRef ds:uri="http://schemas.microsoft.com/office/2006/metadata/properties"/>
    <ds:schemaRef ds:uri="http://schemas.microsoft.com/sharepoint/v3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purl.org/dc/dcmitype/"/>
    <ds:schemaRef ds:uri="http://schemas.microsoft.com/office/infopath/2007/PartnerControls"/>
    <ds:schemaRef ds:uri="6dc4bcd6-49db-4c07-9060-8acfc67cef9f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Презентация (гармоничное оформление)</Template>
  <TotalTime>0</TotalTime>
  <Words>727</Words>
  <Application>Microsoft Office PowerPoint</Application>
  <PresentationFormat>Широкоэкранный</PresentationFormat>
  <Paragraphs>78</Paragraphs>
  <Slides>14</Slides>
  <Notes>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20" baseType="lpstr">
      <vt:lpstr>Arial</vt:lpstr>
      <vt:lpstr>Calibri</vt:lpstr>
      <vt:lpstr>Corbel</vt:lpstr>
      <vt:lpstr>Garamond</vt:lpstr>
      <vt:lpstr>Times New Roman</vt:lpstr>
      <vt:lpstr>Тема Office</vt:lpstr>
      <vt:lpstr>Дипломная работа. Барельф  «Полет ангела» </vt:lpstr>
      <vt:lpstr>Презентация PowerPoint</vt:lpstr>
      <vt:lpstr>Презентация PowerPoint</vt:lpstr>
      <vt:lpstr>Зарождение барельефа</vt:lpstr>
      <vt:lpstr>Рельеф получил распространение в странах Востока</vt:lpstr>
      <vt:lpstr>Рельеф в Индии и Юго-Восточной Азии. </vt:lpstr>
      <vt:lpstr>Виды рельефов. </vt:lpstr>
      <vt:lpstr>Презентация PowerPoint</vt:lpstr>
      <vt:lpstr>Барельеф сейчас </vt:lpstr>
      <vt:lpstr>Раньше я уже имела дело с выполнением объемных фигур: лепка статуэток из глины, барельеф с изображением женского портрета, и создание объемных цветов. </vt:lpstr>
      <vt:lpstr>Есть ряд основных инструментов и материалов для работы</vt:lpstr>
      <vt:lpstr>В поисках композиционного решения, я перебирала множество вариантов : сидящий ангел, стоящий  в полный рост, но хотелось наполнить работу символизмом, особым смыслом, передающим атмосферу  нашего центра.  Ангел, стремящийся вверх, золотые крылья, светлые тона всей работы – имеет свой определенный смысл </vt:lpstr>
      <vt:lpstr>Выполнение барельефа. Начало и конечный результат 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2024-04-06T15:24:54Z</dcterms:created>
  <dcterms:modified xsi:type="dcterms:W3CDTF">2025-02-04T10:53:22Z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