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0" r:id="rId4"/>
    <p:sldId id="292" r:id="rId5"/>
    <p:sldId id="291" r:id="rId6"/>
    <p:sldId id="263" r:id="rId7"/>
    <p:sldId id="293" r:id="rId8"/>
    <p:sldId id="264" r:id="rId9"/>
    <p:sldId id="280" r:id="rId10"/>
    <p:sldId id="266" r:id="rId11"/>
    <p:sldId id="259" r:id="rId12"/>
    <p:sldId id="272" r:id="rId13"/>
    <p:sldId id="273" r:id="rId14"/>
    <p:sldId id="285" r:id="rId15"/>
    <p:sldId id="286" r:id="rId16"/>
    <p:sldId id="265" r:id="rId17"/>
    <p:sldId id="268" r:id="rId18"/>
    <p:sldId id="269" r:id="rId19"/>
    <p:sldId id="270" r:id="rId20"/>
    <p:sldId id="267" r:id="rId21"/>
    <p:sldId id="271" r:id="rId22"/>
    <p:sldId id="274" r:id="rId23"/>
    <p:sldId id="282" r:id="rId24"/>
    <p:sldId id="288" r:id="rId25"/>
    <p:sldId id="283" r:id="rId26"/>
    <p:sldId id="294" r:id="rId27"/>
    <p:sldId id="295" r:id="rId28"/>
    <p:sldId id="296" r:id="rId29"/>
    <p:sldId id="276" r:id="rId30"/>
    <p:sldId id="277" r:id="rId31"/>
    <p:sldId id="297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457201"/>
            <a:ext cx="4648200" cy="4571999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763000" cy="2667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b="1" dirty="0" smtClean="0">
              <a:latin typeface="Gabriola" pitchFamily="82" charset="0"/>
            </a:endParaRPr>
          </a:p>
          <a:p>
            <a:endParaRPr lang="ru-RU" dirty="0" smtClean="0"/>
          </a:p>
          <a:p>
            <a:pPr algn="l"/>
            <a:r>
              <a:rPr lang="ru-RU" sz="3000" b="1" dirty="0" smtClean="0">
                <a:solidFill>
                  <a:schemeClr val="bg1"/>
                </a:solidFill>
              </a:rPr>
              <a:t>Литвиненко Светлана Сергеевна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педагог дополнительного образования Алтайского районного детско-юношеского центра, руководитель детского объединения  «Художественная студия «Светлана»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фото все\Урок в музее. Знакомство с убранством русской избы. Роль куклы в жизне человека\Педагог художественной студ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81600" cy="478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конкурсе рисунков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«Если скажут слово Родина»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752600"/>
            <a:ext cx="8382000" cy="48006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Районный конкурс рисунков «Наши дети нарисуют все на свете»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848100" cy="4724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514600"/>
            <a:ext cx="4191000" cy="3276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019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Посещение Дома престарелых с акцией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воспитанников художественной студии «Светлана» с юными артистами театра песни и танца «Сюрприз» 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Концертные номера, чаепитие, беседы с пожилыми людьми, рождение идеи у  детей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нарисовать картины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комнаты отдыха.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-Изготовление картин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оформления комнаты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отдыха Дома престарелых.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-Участие в массовом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мероприятии посвященному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Дню пожилого человека,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вручение подарков, сувениров.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3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F:\для светы\Фото039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638800" cy="3657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6764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effectLst/>
              </a:rPr>
              <a:t>                                                                             «Осенняя аллея»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                                                                            Беспалова Юля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«Дашка в ромашках»</a:t>
            </a:r>
            <a:br>
              <a:rPr lang="ru-RU" sz="1400" dirty="0" smtClean="0">
                <a:effectLst/>
              </a:rPr>
            </a:br>
            <a:r>
              <a:rPr lang="ru-RU" sz="1400" dirty="0" err="1" smtClean="0">
                <a:effectLst/>
              </a:rPr>
              <a:t>Кочтыгова</a:t>
            </a:r>
            <a:r>
              <a:rPr lang="ru-RU" sz="1400" dirty="0" smtClean="0">
                <a:effectLst/>
              </a:rPr>
              <a:t> Елена</a:t>
            </a:r>
            <a:endParaRPr lang="ru-RU" sz="1400" dirty="0">
              <a:effectLst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52600"/>
            <a:ext cx="3798916" cy="2851265"/>
          </a:xfrm>
          <a:prstGeom prst="rect">
            <a:avLst/>
          </a:prstGeom>
          <a:ln>
            <a:noFill/>
          </a:ln>
          <a:effectLst>
            <a:glow rad="228600">
              <a:srgbClr val="92D050">
                <a:alpha val="40000"/>
              </a:srgbClr>
            </a:glow>
            <a:softEdge rad="317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838200"/>
            <a:ext cx="3886200" cy="55626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Поздравления ветеранов педагогического труда и вручение подарков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Ольга\Desktop\Ровестник день пожилого человека (9.11.2012)\P1020452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04" t="24096" r="6101"/>
          <a:stretch/>
        </p:blipFill>
        <p:spPr bwMode="auto">
          <a:xfrm>
            <a:off x="4343400" y="990600"/>
            <a:ext cx="4267200" cy="2678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Ольга\Desktop\Ровестник день пожилого человека (9.11.2012)\P1020445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407443" cy="180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Ровестник день пожилого человека (9.11.2012)\P1020451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43434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Представленные работы ветеранам труда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Ника\Desktop\работы с цветным песком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C:\Users\Ника\Desktop\Работа с бумагой. Топинари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Users\Ника\Desktop\Работа с бумажной салфеткой. Пышные цветы. Нагорных Руслан..JPG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473" r="6050" b="4545"/>
          <a:stretch>
            <a:fillRect/>
          </a:stretch>
        </p:blipFill>
        <p:spPr bwMode="auto">
          <a:xfrm>
            <a:off x="381000" y="685800"/>
            <a:ext cx="18380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6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5334000" cy="3276600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с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/о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«Резьба по дереву»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F:\Дари добро. Программа каникулы\DSCF1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10000" cy="4038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Акция «Дари Добро»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ари добро. Программа каникулы\DSCF1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242072" cy="4038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F:\дари добро\DSC_04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24400" cy="47924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дари добро\DSC_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6" y="381000"/>
            <a:ext cx="802233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дари добро\DSC_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3124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147" name="Picture 3" descr="F:\дари добро\DSC_04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486400" cy="3200400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Основы изобразительной деятельности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Основы классического рисунка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Декоративная живопись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Декоративно-прикладное творчество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Скульптура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Дизайн,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АРТдеко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Изучаемые дисциплины: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1200" y="304800"/>
            <a:ext cx="3352800" cy="3276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«Рождество Христово»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театром песни и танца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«Сюрприз»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ансамбль народной песни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«Традиция»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4038600"/>
            <a:ext cx="5741324" cy="25908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5867400" cy="3733800"/>
          </a:xfrm>
          <a:prstGeom prst="rect">
            <a:avLst/>
          </a:prstGeom>
          <a:effectLst>
            <a:glow rad="63500">
              <a:srgbClr val="FFFF00">
                <a:alpha val="40000"/>
              </a:srgb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2087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 изготовлению игрушки-сувенира «Ангел»</a:t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Рождественскую елку </a:t>
            </a:r>
            <a:endParaRPr lang="ru-RU" sz="27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52400"/>
            <a:ext cx="4721629" cy="39236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62200"/>
            <a:ext cx="5410200" cy="4038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творческой деятельности, создание эскизов;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сметы на ремонт стены, покраску, роспись;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стены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Нанесение контуров рисунка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 по работе с масляными, акриловыми красками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проекта (роспись стены)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Организационная работа по презентации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сценария открытия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Торжественное открытие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работе над проектом на сайте ДЮЦ, СМИ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«Внесем свой вклад в благоустройство ДЮЦ»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«Дизайн интерьера»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«Дизайн интерьера»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стена фойе до ремонта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материал по росписи стены\Стена в фойе второго этажа до ремонта (05.02.2016)\DSC_000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0"/>
            <a:ext cx="5486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Стена фойе во время ремонта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 все\фото по проекту\Фото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055908" cy="529193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«Дизайн интерьера»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рисунка</a:t>
            </a:r>
            <a:endParaRPr lang="ru-RU" sz="3100" dirty="0"/>
          </a:p>
        </p:txBody>
      </p:sp>
      <p:pic>
        <p:nvPicPr>
          <p:cNvPr id="4" name="Содержимое 3" descr="F:\материал по росписи стены\Светлана - Роспись стены фойе II этажа\DSC_034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805"/>
          <a:stretch>
            <a:fillRect/>
          </a:stretch>
        </p:blipFill>
        <p:spPr bwMode="auto">
          <a:xfrm>
            <a:off x="685800" y="1371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«Дизайн интерьера»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Готовая роспись стены</a:t>
            </a:r>
            <a:endParaRPr lang="ru-RU" sz="3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0428_2007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71600"/>
            <a:ext cx="6903508" cy="517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Организованный полезный досуг детей, носящий яркий творческий характер;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Создание условий для самоопределения, самореализации личности, творческого, культурного и духовно-нравственного развития;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для полезного времяпровождения;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Получение информации о людях, проживающих в домах престарелых (одиноких, ветеранах труда, ветеранах ВОВ);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Общение и сотворчество со сверстниками, педагогами, руководителями учреждений;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Выполнение и оформление совместных занятий, творческих работ, выставок, мероприятий, участие в оформлении и облагораживании детско-юношеского центра, комнаты отдыха в доме престарелых;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Приобретение навыков и опыта оформительской работы.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«Дари добро» может быть реализован любым образовательным учреждением с художественным уклоном, группой лиц имеющими навыки декоративного рисования.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жизнеспособен, т.к. в его реализации могут быть заинтересованы дети и взрослые учреждений, принимающие участие в проекте, для которых близок и понятен духовно-нравственный характер данного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не требует больших финансовых затрат.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 проекта находит поддержку в социуме.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Жизнедеятельность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Смета на ремонт стены фойе 2-го этажа (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201, 202)</a:t>
            </a:r>
          </a:p>
          <a:p>
            <a:pPr marL="566928" indent="-45720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 по проектной деятельности.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Заключительный этап «Дизайн интерьера».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панно в фойе 2-го этажа здания ДЮЦ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6800" y="2109019"/>
          <a:ext cx="6553200" cy="38616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6315"/>
                <a:gridCol w="1914418"/>
                <a:gridCol w="1030840"/>
                <a:gridCol w="1325366"/>
                <a:gridCol w="1546261"/>
              </a:tblGrid>
              <a:tr h="4541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</a:p>
                    <a:p>
                      <a:r>
                        <a:rPr lang="ru-RU" sz="1200" dirty="0" smtClean="0"/>
                        <a:t>П.п.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за  </a:t>
                      </a:r>
                    </a:p>
                    <a:p>
                      <a:r>
                        <a:rPr lang="ru-RU" sz="1200" dirty="0" smtClean="0"/>
                        <a:t>Штуку (руб.)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</a:p>
                    <a:p>
                      <a:pPr algn="ctr"/>
                      <a:r>
                        <a:rPr lang="ru-RU" sz="1200" dirty="0" smtClean="0"/>
                        <a:t>(руб.)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Гипсокартон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лист.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Шпаклевка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Сетка</a:t>
                      </a:r>
                      <a:r>
                        <a:rPr lang="ru-RU" sz="1200" baseline="0" dirty="0" smtClean="0"/>
                        <a:t> армированная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Водоэмульсионка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кг.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ДВП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лист.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Кабель канал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</a:t>
                      </a:r>
                      <a:endParaRPr lang="ru-RU" sz="1200" dirty="0"/>
                    </a:p>
                  </a:txBody>
                  <a:tcPr/>
                </a:tc>
              </a:tr>
              <a:tr h="4331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Распределитель коробки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Саморезы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4035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6800" y="2133600"/>
          <a:ext cx="6553200" cy="38621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6315"/>
                <a:gridCol w="1914418"/>
                <a:gridCol w="1030840"/>
                <a:gridCol w="1325366"/>
                <a:gridCol w="1546261"/>
              </a:tblGrid>
              <a:tr h="4541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</a:p>
                    <a:p>
                      <a:r>
                        <a:rPr lang="ru-RU" sz="1200" dirty="0" smtClean="0"/>
                        <a:t>П.п.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за  </a:t>
                      </a:r>
                    </a:p>
                    <a:p>
                      <a:r>
                        <a:rPr lang="ru-RU" sz="1200" dirty="0" smtClean="0"/>
                        <a:t>штуку (руб.)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</a:p>
                    <a:p>
                      <a:pPr algn="ctr"/>
                      <a:r>
                        <a:rPr lang="ru-RU" sz="1200" dirty="0" smtClean="0"/>
                        <a:t>(руб.)</a:t>
                      </a:r>
                      <a:endParaRPr lang="ru-RU" sz="1200" dirty="0"/>
                    </a:p>
                  </a:txBody>
                  <a:tcPr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Гипсокартон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лист.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Шпаклевка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Сетка армированная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шт.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Водоэмульсионка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кг.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лист.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Кабель канал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шт.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1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Распределитель коробки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шт.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Саморезы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шт.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7" name="Солнце 6"/>
          <p:cNvSpPr/>
          <p:nvPr/>
        </p:nvSpPr>
        <p:spPr>
          <a:xfrm>
            <a:off x="2971800" y="2286000"/>
            <a:ext cx="3352800" cy="3048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1371600" y="3810000"/>
            <a:ext cx="1676400" cy="9906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забота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Социально-педагогический  проект «Дари добро»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800600" y="1219200"/>
            <a:ext cx="2057400" cy="9144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сострадание</a:t>
            </a:r>
          </a:p>
          <a:p>
            <a:pPr algn="ctr"/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6248400" y="2362200"/>
            <a:ext cx="1752600" cy="9906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соучастие</a:t>
            </a:r>
          </a:p>
          <a:p>
            <a:pPr algn="ctr"/>
            <a:endParaRPr lang="ru-RU" dirty="0"/>
          </a:p>
        </p:txBody>
      </p:sp>
      <p:sp>
        <p:nvSpPr>
          <p:cNvPr id="12" name="Волна 11"/>
          <p:cNvSpPr/>
          <p:nvPr/>
        </p:nvSpPr>
        <p:spPr>
          <a:xfrm>
            <a:off x="6553200" y="3886200"/>
            <a:ext cx="1600200" cy="10668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</a:t>
            </a:r>
          </a:p>
          <a:p>
            <a:pPr algn="ctr"/>
            <a:endParaRPr lang="ru-RU" dirty="0"/>
          </a:p>
        </p:txBody>
      </p:sp>
      <p:sp>
        <p:nvSpPr>
          <p:cNvPr id="13" name="Волна 12"/>
          <p:cNvSpPr/>
          <p:nvPr/>
        </p:nvSpPr>
        <p:spPr>
          <a:xfrm>
            <a:off x="2514600" y="1219200"/>
            <a:ext cx="1981200" cy="9144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сопереживание</a:t>
            </a:r>
          </a:p>
          <a:p>
            <a:pPr algn="ctr"/>
            <a:endParaRPr lang="ru-RU" dirty="0"/>
          </a:p>
        </p:txBody>
      </p:sp>
      <p:sp>
        <p:nvSpPr>
          <p:cNvPr id="14" name="Волна 13"/>
          <p:cNvSpPr/>
          <p:nvPr/>
        </p:nvSpPr>
        <p:spPr>
          <a:xfrm>
            <a:off x="1447800" y="2362200"/>
            <a:ext cx="1600200" cy="914400"/>
          </a:xfrm>
          <a:prstGeom prst="wav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16" name="Волна 15"/>
          <p:cNvSpPr/>
          <p:nvPr/>
        </p:nvSpPr>
        <p:spPr>
          <a:xfrm>
            <a:off x="2590800" y="5181600"/>
            <a:ext cx="1752600" cy="9906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отзывчивость</a:t>
            </a:r>
          </a:p>
          <a:p>
            <a:pPr algn="ctr"/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4953000" y="5181600"/>
            <a:ext cx="1905000" cy="10668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милосердие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Смета на роспись стены фойе 2-го этажа (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201, 202)</a:t>
            </a:r>
          </a:p>
          <a:p>
            <a:pPr marL="566928" indent="-45720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2800" dirty="0" smtClean="0"/>
          </a:p>
          <a:p>
            <a:pPr marL="566928" indent="-457200"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 по проектной деятельности.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Заключительный этап «Дизайн интерьера».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панно в фойе 2-го этажа здания ДЮЦ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2209800"/>
          <a:ext cx="7315200" cy="370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00400"/>
                <a:gridCol w="1295400"/>
                <a:gridCol w="1143000"/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</a:p>
                    <a:p>
                      <a:pPr algn="ctr"/>
                      <a:r>
                        <a:rPr lang="ru-RU" sz="1200" dirty="0" smtClean="0"/>
                        <a:t> п.п.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товара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Цена за </a:t>
                      </a:r>
                    </a:p>
                    <a:p>
                      <a:pPr algn="ctr"/>
                      <a:r>
                        <a:rPr lang="ru-RU" sz="1200" dirty="0" smtClean="0"/>
                        <a:t>Штуку</a:t>
                      </a:r>
                      <a:r>
                        <a:rPr lang="ru-RU" sz="1200" baseline="0" dirty="0" smtClean="0"/>
                        <a:t> (руб.)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</a:p>
                    <a:p>
                      <a:pPr algn="ctr"/>
                      <a:r>
                        <a:rPr lang="ru-RU" sz="1200" dirty="0" smtClean="0"/>
                        <a:t>(руб.)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Лак акриловый матовый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(фасадный)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Краска «Оптима» 2,8 кг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Колер синий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Колер морская волна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Колер лимон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Колер морская волна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1634.00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применению проектной деятельности на занятиях ИЗО (выступление на районном методическом объединении учителей технологии и педагогов дополнительного образования,  презентация);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описание (сценарий) воспитательного мероприятия «Вместе нам хорошо»;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–конспект открытого интегрированного занятия «Рождество Христово»;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Сценарий торжественной церемонии открытия дизайнерской росписи стены фойе (яркий праздник, слайд шоу, призы, грамоты);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плакат, пригласительные билеты, информация в СМИ, знакомящая широкий круг людей с предстоящим событием «Презентацией проекта»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обеспечение социального 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75698рыю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</p:spPr>
        <p:txBody>
          <a:bodyPr>
            <a:prstTxWarp prst="textCurveUp">
              <a:avLst/>
            </a:prstTxWarp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algn="ctr"/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Sans Unicode" pitchFamily="34" charset="0"/>
                <a:ea typeface="Kozuka Gothic Pr6N H" pitchFamily="34" charset="-128"/>
                <a:cs typeface="Lucida Sans Unicode" pitchFamily="34" charset="0"/>
              </a:rPr>
              <a:t>Спасибо за внимание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ucida Sans Unicode" pitchFamily="34" charset="0"/>
              <a:ea typeface="Kozuka Gothic Pr6N H" pitchFamily="34" charset="-128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Воспитание Человека, Личности, живущего в единой связи с обществом и миром окружающей природы, через формирование представлений о нормах нравственного поведения, воспитания нравственных чувств и этического сознания.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Цель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Овладеть основами социального проектирования;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с потенциальными участниками реализации проекта;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Воспитать чувство уважения к пожилым людям, внимание и доброту к ближним, бережное отношение к окружающей природе;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Сплотить участников проекта главной идеей – добротой;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Получить практические навыки оформительских работ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098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Этапы работы над проектом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Изучение законодательной и нормативно-правовой базы;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Социологический опрос «Добрые идеи, добрые дела»;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Анализ опроса.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Ветрова 2015\DSC_0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5029200" cy="4724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Содержимое 16" descr="DSC_066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0"/>
            <a:ext cx="4038600" cy="3437164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1669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 Когда и в какие праздники люди больше проявляют доброту? («День матери», «День пожилого человека», «8 марта», «Рождество», «День защиты детей»). 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Что доброго можно сделать в эти праздники и кому?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 Ваше мнение, впечатление о проведении акций, массовых мероприятий, выставок, конкурсов в детско-юношеском центре?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4. Нравится ли вам быть не только зрителем, но и участниками всего происходящего?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5. Какой категории населения и какому социальному учреждению нашего района вы бы хотели помочь? (Детский дом им. Ершова, дом престарелых, коррекционная школа интернат, больница.)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6. Какие идеи по благоустройству ДЮЦ могли бы предложить? </a:t>
            </a: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162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 для детей и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Проектирование деятельности: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темы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уточнение цели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выбор и распределение этапов работы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распределение обязанностей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(генератор, организатор,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помощники, оформители,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артисты)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поиск заинтересованных лиц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составление графика мероприятий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ка\Desktop\DSC_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648200" cy="5334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фото все\Художественная студия Светлана\Годовая итогова выставка работ\DSCF1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1" y="2286000"/>
            <a:ext cx="2952749" cy="4343400"/>
          </a:xfrm>
          <a:prstGeom prst="rect">
            <a:avLst/>
          </a:prstGeom>
          <a:noFill/>
        </p:spPr>
      </p:pic>
      <p:pic>
        <p:nvPicPr>
          <p:cNvPr id="4101" name="Picture 5" descr="F:\фото все\Художественная студия Светлана\Выставка работ старшей группы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867400" cy="4183049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251460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 творческих работ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1421</TotalTime>
  <Words>925</Words>
  <Application>Microsoft Office PowerPoint</Application>
  <PresentationFormat>Экран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Calibri</vt:lpstr>
      <vt:lpstr>Gabriola</vt:lpstr>
      <vt:lpstr>Kozuka Gothic Pr6N H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Изучаемые дисциплины:</vt:lpstr>
      <vt:lpstr>Социально-педагогический  проект «Дари добро» </vt:lpstr>
      <vt:lpstr>              Цель проекта</vt:lpstr>
      <vt:lpstr>Задачи проекта</vt:lpstr>
      <vt:lpstr>                Этапы работы над проектом I этап   - Изучение законодательной и нормативно-правовой базы; - Социологический опрос «Добрые идеи, добрые дела»; - Анализ опроса.</vt:lpstr>
      <vt:lpstr>Вопросы для детей и родителей </vt:lpstr>
      <vt:lpstr>                          II этап       Проектирование деятельности:  -определение темы  - уточнение цели  - выбор и распределение этапов работы  - распределение обязанностей      (генератор, организатор,       помощники, оформители,        артисты)  - поиск заинтересованных лиц  - составление графика мероприятий</vt:lpstr>
      <vt:lpstr>III этап  Мероприятия  </vt:lpstr>
      <vt:lpstr>участие в конкурсе рисунков«Если скажут слово Родина»</vt:lpstr>
      <vt:lpstr>Районный конкурс рисунков «Наши дети нарисуют все на свете»</vt:lpstr>
      <vt:lpstr>          Посещение Дома престарелых с акцией воспитанников художественной студии «Светлана» с юными артистами театра песни и танца «Сюрприз»    - Концертные номера, чаепитие, беседы с пожилыми людьми, рождение идеи у  детей  нарисовать картины  для комнаты отдыха.  -Изготовление картин  для оформления комнаты  отдыха Дома престарелых.  -Участие в массовом  мероприятии посвященному  Дню пожилого человека, вручение подарков, сувениров.                       </vt:lpstr>
      <vt:lpstr>                                                                             «Осенняя аллея»                                                                              Беспалова Юля  «Дашка в ромашках» Кочтыгова Елена</vt:lpstr>
      <vt:lpstr>Поздравления ветеранов педагогического труда и вручение подарков </vt:lpstr>
      <vt:lpstr>Представленные работы ветеранам труда </vt:lpstr>
      <vt:lpstr>Интегрированное занятие с д/о «Резьба по дереву»</vt:lpstr>
      <vt:lpstr>Акция «Дари Добро»</vt:lpstr>
      <vt:lpstr>Презентация PowerPoint</vt:lpstr>
      <vt:lpstr>Презентация PowerPoint</vt:lpstr>
      <vt:lpstr>Интегрированное занятие  «Рождество Христово» с театром песни и танца «Сюрприз»  ансамбль народной песни «Традиция»</vt:lpstr>
      <vt:lpstr>Мастер-класс  по изготовлению игрушки-сувенира «Ангел» на Рождественскую елку </vt:lpstr>
      <vt:lpstr>Заключительный этап  «Внесем свой вклад в благоустройство ДЮЦ» «Дизайн интерьера»</vt:lpstr>
      <vt:lpstr>«Дизайн интерьера» стена фойе до ремонта</vt:lpstr>
      <vt:lpstr>Стена фойе во время ремонта</vt:lpstr>
      <vt:lpstr>«Дизайн интерьера» Нанесение рисунка</vt:lpstr>
      <vt:lpstr>«Дизайн интерьера» Готовая роспись стены</vt:lpstr>
      <vt:lpstr>Актуальность проекта</vt:lpstr>
      <vt:lpstr>Жизнедеятельность проекта</vt:lpstr>
      <vt:lpstr>Смета по проектной деятельности.  Заключительный этап «Дизайн интерьера».  Коллективное панно в фойе 2-го этажа здания ДЮЦ</vt:lpstr>
      <vt:lpstr>Смета по проектной деятельности.  Заключительный этап «Дизайн интерьера».  Коллективное панно в фойе 2-го этажа здания ДЮЦ</vt:lpstr>
      <vt:lpstr>Методическое обеспечение социального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использованию проектной деятельности на уроках ИЗО</dc:title>
  <dc:creator>Ника</dc:creator>
  <cp:lastModifiedBy>i</cp:lastModifiedBy>
  <cp:revision>151</cp:revision>
  <dcterms:created xsi:type="dcterms:W3CDTF">2015-09-22T00:37:37Z</dcterms:created>
  <dcterms:modified xsi:type="dcterms:W3CDTF">2020-10-06T13:01:50Z</dcterms:modified>
</cp:coreProperties>
</file>