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63" r:id="rId2"/>
    <p:sldId id="256" r:id="rId3"/>
    <p:sldId id="257" r:id="rId4"/>
    <p:sldId id="258" r:id="rId5"/>
    <p:sldId id="260" r:id="rId6"/>
    <p:sldId id="285" r:id="rId7"/>
    <p:sldId id="261" r:id="rId8"/>
    <p:sldId id="259" r:id="rId9"/>
    <p:sldId id="284" r:id="rId10"/>
    <p:sldId id="264" r:id="rId11"/>
    <p:sldId id="286" r:id="rId12"/>
    <p:sldId id="267" r:id="rId13"/>
    <p:sldId id="287" r:id="rId14"/>
    <p:sldId id="288" r:id="rId15"/>
    <p:sldId id="290" r:id="rId16"/>
    <p:sldId id="291" r:id="rId17"/>
    <p:sldId id="268" r:id="rId18"/>
    <p:sldId id="289" r:id="rId19"/>
    <p:sldId id="292" r:id="rId20"/>
    <p:sldId id="300" r:id="rId21"/>
    <p:sldId id="266" r:id="rId22"/>
    <p:sldId id="265" r:id="rId23"/>
    <p:sldId id="301" r:id="rId24"/>
    <p:sldId id="302" r:id="rId25"/>
    <p:sldId id="303" r:id="rId26"/>
    <p:sldId id="304" r:id="rId27"/>
    <p:sldId id="269" r:id="rId28"/>
    <p:sldId id="270" r:id="rId29"/>
    <p:sldId id="271" r:id="rId30"/>
    <p:sldId id="274" r:id="rId31"/>
    <p:sldId id="275" r:id="rId32"/>
    <p:sldId id="276" r:id="rId33"/>
    <p:sldId id="272" r:id="rId34"/>
    <p:sldId id="293" r:id="rId35"/>
    <p:sldId id="294" r:id="rId36"/>
    <p:sldId id="277" r:id="rId37"/>
    <p:sldId id="295" r:id="rId38"/>
    <p:sldId id="278" r:id="rId39"/>
    <p:sldId id="296" r:id="rId40"/>
    <p:sldId id="297" r:id="rId41"/>
    <p:sldId id="280" r:id="rId42"/>
    <p:sldId id="279" r:id="rId43"/>
    <p:sldId id="298" r:id="rId44"/>
    <p:sldId id="299" r:id="rId45"/>
    <p:sldId id="281" r:id="rId46"/>
    <p:sldId id="305" r:id="rId47"/>
    <p:sldId id="282" r:id="rId48"/>
    <p:sldId id="306" r:id="rId49"/>
    <p:sldId id="283"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A91984-FDA4-42ED-BCCF-12ADEEABF869}" type="datetimeFigureOut">
              <a:rPr lang="ru-RU" smtClean="0"/>
              <a:t>03.11.2022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8F4D35-89BD-46EC-A265-FBFD48953C95}" type="slidenum">
              <a:rPr lang="ru-RU" smtClean="0"/>
              <a:t>‹#›</a:t>
            </a:fld>
            <a:endParaRPr lang="ru-RU"/>
          </a:p>
        </p:txBody>
      </p:sp>
    </p:spTree>
    <p:extLst>
      <p:ext uri="{BB962C8B-B14F-4D97-AF65-F5344CB8AC3E}">
        <p14:creationId xmlns:p14="http://schemas.microsoft.com/office/powerpoint/2010/main" val="421980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F4D35-89BD-46EC-A265-FBFD48953C95}" type="slidenum">
              <a:rPr lang="ru-RU" smtClean="0"/>
              <a:t>38</a:t>
            </a:fld>
            <a:endParaRPr lang="ru-RU"/>
          </a:p>
        </p:txBody>
      </p:sp>
    </p:spTree>
    <p:extLst>
      <p:ext uri="{BB962C8B-B14F-4D97-AF65-F5344CB8AC3E}">
        <p14:creationId xmlns:p14="http://schemas.microsoft.com/office/powerpoint/2010/main" val="1925238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03.11.2022</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03.11.2022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03.11.2022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03.11.2022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03.11.2022</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s://vk.com/away.php?to=http://www.pommechan.com/&amp;cc_key="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hyperlink" Target="https://tairtd.ru/shop/laki/lak-akrilovyy-matovyy-i-glyantsevyy/" TargetMode="External"/><Relationship Id="rId3" Type="http://schemas.openxmlformats.org/officeDocument/2006/relationships/hyperlink" Target="https://tairtd.ru/shop/obyemnye-materialy/relefnaya-akrilovaya-pasta/" TargetMode="External"/><Relationship Id="rId7" Type="http://schemas.openxmlformats.org/officeDocument/2006/relationships/hyperlink" Target="https://tairtd.ru/shop/grunty/grunt-akrilovyy/grunt-akrilovyy/grunt-akrilovyy-250-ml/" TargetMode="Externa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s://tairtd.ru/shop/obyemnye-materialy/relefnaya-akrilovaya-pasta/relefnaya-akrilovaya-pasta-tsvetnaya-grubaya-250-ml/" TargetMode="External"/><Relationship Id="rId5" Type="http://schemas.openxmlformats.org/officeDocument/2006/relationships/hyperlink" Target="https://tairtd.ru/shop/obyemnye-materialy/relefnaya-akrilovaya-pasta/relefnaya-akrilovaya-pasta-belaya-tonkaya/" TargetMode="External"/><Relationship Id="rId4" Type="http://schemas.openxmlformats.org/officeDocument/2006/relationships/hyperlink" Target="https://tairtd.ru/shop/obyemnye-materialy/relefnaya-akrilovaya-pasta/relefnaya-akrilovaya-pasta-belaya-grubaya/relefnaya-pasta-belaya-250ml-grubaya/" TargetMode="External"/><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hyperlink" Target="https://tomato.moscow/myagkie-igrushki/zhivotny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5157192"/>
            <a:ext cx="7745505" cy="968970"/>
          </a:xfrm>
        </p:spPr>
        <p:txBody>
          <a:bodyPr>
            <a:normAutofit fontScale="85000" lnSpcReduction="20000"/>
          </a:bodyPr>
          <a:lstStyle/>
          <a:p>
            <a:pPr marL="0" indent="0">
              <a:buNone/>
            </a:pPr>
            <a:r>
              <a:rPr lang="ru-RU" i="1" dirty="0" smtClean="0"/>
              <a:t>Художественная студия «Светлана»</a:t>
            </a:r>
          </a:p>
          <a:p>
            <a:pPr marL="0" indent="0">
              <a:buNone/>
            </a:pPr>
            <a:r>
              <a:rPr lang="ru-RU" i="1" dirty="0" smtClean="0"/>
              <a:t>Руководитель: педагог </a:t>
            </a:r>
            <a:r>
              <a:rPr lang="ru-RU" i="1" smtClean="0"/>
              <a:t>дополнительного образования</a:t>
            </a:r>
          </a:p>
          <a:p>
            <a:pPr marL="0" indent="0">
              <a:buNone/>
            </a:pPr>
            <a:r>
              <a:rPr lang="ru-RU" i="1" smtClean="0"/>
              <a:t>Литвиненко </a:t>
            </a:r>
            <a:r>
              <a:rPr lang="ru-RU" i="1" dirty="0" smtClean="0"/>
              <a:t>С. С.</a:t>
            </a:r>
            <a:endParaRPr lang="ru-RU" i="1" dirty="0"/>
          </a:p>
        </p:txBody>
      </p:sp>
      <p:sp>
        <p:nvSpPr>
          <p:cNvPr id="3" name="Заголовок 2"/>
          <p:cNvSpPr>
            <a:spLocks noGrp="1"/>
          </p:cNvSpPr>
          <p:nvPr>
            <p:ph type="title"/>
          </p:nvPr>
        </p:nvSpPr>
        <p:spPr>
          <a:xfrm>
            <a:off x="688490" y="2276872"/>
            <a:ext cx="7756263" cy="2808312"/>
          </a:xfrm>
        </p:spPr>
        <p:txBody>
          <a:bodyPr/>
          <a:lstStyle/>
          <a:p>
            <a:r>
              <a:rPr lang="ru-RU" dirty="0"/>
              <a:t>«Современное искусство и новые формы смешенной техники</a:t>
            </a:r>
            <a:r>
              <a:rPr lang="ru-RU" dirty="0" smtClean="0"/>
              <a:t>»</a:t>
            </a:r>
            <a:endParaRPr lang="ru-RU" dirty="0"/>
          </a:p>
        </p:txBody>
      </p:sp>
    </p:spTree>
    <p:extLst>
      <p:ext uri="{BB962C8B-B14F-4D97-AF65-F5344CB8AC3E}">
        <p14:creationId xmlns:p14="http://schemas.microsoft.com/office/powerpoint/2010/main" val="135005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lh5.googleusercontent.com/GxPGhfQ3HjJxBz616kLTYBcoG2GBtjBP6R1o7LtEGEYZxf3OJ4eKBIt-Mf0OxYzJvewrYWH6qnUrZT_5jIBlEtrJ_pXqOoU5U-BjMthOQyp9kQ9_xolgVEiLRaYx-y6HOctisDk=s1600"/>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83568" y="1268760"/>
            <a:ext cx="8003232" cy="5589240"/>
          </a:xfrm>
          <a:prstGeom prst="rect">
            <a:avLst/>
          </a:prstGeom>
          <a:noFill/>
          <a:ln>
            <a:noFill/>
          </a:ln>
        </p:spPr>
      </p:pic>
      <p:sp>
        <p:nvSpPr>
          <p:cNvPr id="2" name="Заголовок 1"/>
          <p:cNvSpPr>
            <a:spLocks noGrp="1"/>
          </p:cNvSpPr>
          <p:nvPr>
            <p:ph type="title"/>
          </p:nvPr>
        </p:nvSpPr>
        <p:spPr>
          <a:xfrm>
            <a:off x="457200" y="260648"/>
            <a:ext cx="8229600" cy="720080"/>
          </a:xfrm>
        </p:spPr>
        <p:txBody>
          <a:bodyPr>
            <a:normAutofit fontScale="90000"/>
          </a:bodyPr>
          <a:lstStyle/>
          <a:p>
            <a:pPr algn="ctr"/>
            <a:r>
              <a:rPr lang="ru-RU" dirty="0" err="1" smtClean="0"/>
              <a:t>Зентангал</a:t>
            </a:r>
            <a:endParaRPr lang="ru-RU" dirty="0"/>
          </a:p>
        </p:txBody>
      </p:sp>
    </p:spTree>
    <p:extLst>
      <p:ext uri="{BB962C8B-B14F-4D97-AF65-F5344CB8AC3E}">
        <p14:creationId xmlns:p14="http://schemas.microsoft.com/office/powerpoint/2010/main" val="3547150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692696"/>
            <a:ext cx="4896545" cy="720080"/>
          </a:xfrm>
        </p:spPr>
        <p:txBody>
          <a:bodyPr/>
          <a:lstStyle/>
          <a:p>
            <a:r>
              <a:rPr lang="en-US" sz="3200" b="1" cap="all" dirty="0" smtClean="0"/>
              <a:t>ZENTANGLE</a:t>
            </a:r>
            <a:r>
              <a:rPr lang="ru-RU" sz="2000" b="1" cap="all" dirty="0" smtClean="0"/>
              <a:t/>
            </a:r>
            <a:br>
              <a:rPr lang="ru-RU" sz="2000" b="1" cap="all" dirty="0" smtClean="0"/>
            </a:br>
            <a:r>
              <a:rPr lang="ru-RU" sz="2000" b="1" cap="all" dirty="0" smtClean="0"/>
              <a:t>ХУДОЖЕСТВЕННЫЙ  МАТЕРИАЛ</a:t>
            </a:r>
            <a:r>
              <a:rPr lang="en-US" b="1" cap="all" dirty="0"/>
              <a:t/>
            </a:r>
            <a:br>
              <a:rPr lang="en-US" b="1" cap="all" dirty="0"/>
            </a:br>
            <a:endParaRPr lang="ru-RU" dirty="0"/>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012160" y="188640"/>
            <a:ext cx="2942159" cy="294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528" y="2348880"/>
            <a:ext cx="8352928" cy="3970318"/>
          </a:xfrm>
          <a:prstGeom prst="rect">
            <a:avLst/>
          </a:prstGeom>
        </p:spPr>
        <p:txBody>
          <a:bodyPr wrap="square">
            <a:spAutoFit/>
          </a:bodyPr>
          <a:lstStyle/>
          <a:p>
            <a:r>
              <a:rPr lang="ru-RU" dirty="0"/>
              <a:t>И</a:t>
            </a:r>
            <a:r>
              <a:rPr lang="ru-RU" dirty="0" smtClean="0"/>
              <a:t>нструменты </a:t>
            </a:r>
            <a:r>
              <a:rPr lang="ru-RU" dirty="0"/>
              <a:t>и материалы из оригинального набора </a:t>
            </a:r>
            <a:endParaRPr lang="ru-RU" dirty="0" smtClean="0"/>
          </a:p>
          <a:p>
            <a:r>
              <a:rPr lang="ru-RU" dirty="0" smtClean="0"/>
              <a:t>фирмы </a:t>
            </a:r>
            <a:r>
              <a:rPr lang="ru-RU" dirty="0"/>
              <a:t>«SAKURA», который разработан специально </a:t>
            </a:r>
            <a:r>
              <a:rPr lang="ru-RU" dirty="0" smtClean="0"/>
              <a:t>для</a:t>
            </a:r>
          </a:p>
          <a:p>
            <a:r>
              <a:rPr lang="ru-RU" dirty="0" smtClean="0"/>
              <a:t> </a:t>
            </a:r>
            <a:r>
              <a:rPr lang="ru-RU" dirty="0"/>
              <a:t>работы в этой технике</a:t>
            </a:r>
            <a:r>
              <a:rPr lang="ru-RU" dirty="0" smtClean="0"/>
              <a:t>.</a:t>
            </a:r>
          </a:p>
          <a:p>
            <a:r>
              <a:rPr lang="ru-RU" dirty="0"/>
              <a:t>В него входят:</a:t>
            </a:r>
            <a:br>
              <a:rPr lang="ru-RU" dirty="0"/>
            </a:br>
            <a:r>
              <a:rPr lang="ru-RU" dirty="0"/>
              <a:t>• 4 </a:t>
            </a:r>
            <a:r>
              <a:rPr lang="ru-RU" dirty="0" err="1"/>
              <a:t>линера</a:t>
            </a:r>
            <a:r>
              <a:rPr lang="ru-RU" dirty="0"/>
              <a:t> </a:t>
            </a:r>
            <a:r>
              <a:rPr lang="ru-RU" dirty="0" err="1"/>
              <a:t>Pigma</a:t>
            </a:r>
            <a:r>
              <a:rPr lang="ru-RU" dirty="0"/>
              <a:t> </a:t>
            </a:r>
            <a:r>
              <a:rPr lang="ru-RU" dirty="0" err="1"/>
              <a:t>Micron</a:t>
            </a:r>
            <a:r>
              <a:rPr lang="ru-RU" dirty="0"/>
              <a:t> черного цвета (размеры: 01, 03, 05, 08)</a:t>
            </a:r>
            <a:br>
              <a:rPr lang="ru-RU" dirty="0"/>
            </a:br>
            <a:r>
              <a:rPr lang="ru-RU" dirty="0"/>
              <a:t>• 1 </a:t>
            </a:r>
            <a:r>
              <a:rPr lang="ru-RU" dirty="0" err="1"/>
              <a:t>линер</a:t>
            </a:r>
            <a:r>
              <a:rPr lang="ru-RU" dirty="0"/>
              <a:t> </a:t>
            </a:r>
            <a:r>
              <a:rPr lang="ru-RU" dirty="0" err="1"/>
              <a:t>Pigma</a:t>
            </a:r>
            <a:r>
              <a:rPr lang="ru-RU" dirty="0"/>
              <a:t> </a:t>
            </a:r>
            <a:r>
              <a:rPr lang="ru-RU" dirty="0" err="1"/>
              <a:t>Graphic</a:t>
            </a:r>
            <a:r>
              <a:rPr lang="ru-RU" dirty="0"/>
              <a:t> черного цвета (размер 1)</a:t>
            </a:r>
            <a:br>
              <a:rPr lang="ru-RU" dirty="0"/>
            </a:br>
            <a:r>
              <a:rPr lang="ru-RU" dirty="0"/>
              <a:t>• карандаш с графитовым сердечником НВ</a:t>
            </a:r>
            <a:br>
              <a:rPr lang="ru-RU" dirty="0"/>
            </a:br>
            <a:r>
              <a:rPr lang="ru-RU" dirty="0"/>
              <a:t>• бумажная палочка для растушевки</a:t>
            </a:r>
            <a:br>
              <a:rPr lang="ru-RU" dirty="0"/>
            </a:br>
            <a:r>
              <a:rPr lang="ru-RU" dirty="0"/>
              <a:t>• 5 оригинальных карточек </a:t>
            </a:r>
            <a:r>
              <a:rPr lang="ru-RU" dirty="0" err="1"/>
              <a:t>зентангл</a:t>
            </a:r>
            <a:r>
              <a:rPr lang="ru-RU" dirty="0"/>
              <a:t> белого цвета</a:t>
            </a:r>
            <a:br>
              <a:rPr lang="ru-RU" dirty="0"/>
            </a:br>
            <a:r>
              <a:rPr lang="ru-RU" dirty="0"/>
              <a:t/>
            </a:r>
            <a:br>
              <a:rPr lang="ru-RU" dirty="0"/>
            </a:br>
            <a:r>
              <a:rPr lang="ru-RU" dirty="0"/>
              <a:t>Весь </a:t>
            </a:r>
            <a:r>
              <a:rPr lang="ru-RU" dirty="0" err="1"/>
              <a:t>наборчик</a:t>
            </a:r>
            <a:r>
              <a:rPr lang="ru-RU" dirty="0"/>
              <a:t> упакован в плотный пластиковый карман, который удобно брать с собой. Помимо самих инструментов в него вложен картонный вкладыш. На нем на английском языке написано приветствие, расписаны 8 шагов рисования </a:t>
            </a:r>
            <a:r>
              <a:rPr lang="ru-RU" dirty="0" err="1"/>
              <a:t>зентангла</a:t>
            </a:r>
            <a:r>
              <a:rPr lang="ru-RU" dirty="0"/>
              <a:t> и напечатана схема рисования одного из узоров.</a:t>
            </a:r>
          </a:p>
        </p:txBody>
      </p:sp>
    </p:spTree>
    <p:extLst>
      <p:ext uri="{BB962C8B-B14F-4D97-AF65-F5344CB8AC3E}">
        <p14:creationId xmlns:p14="http://schemas.microsoft.com/office/powerpoint/2010/main" val="339909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paluba.pro/uploads/medialib/thumbnails/0afe2b07-7e0a-4f30-bc08-33cf6820b5e5_4720x10000.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457200" y="1340768"/>
            <a:ext cx="8229600" cy="5256584"/>
          </a:xfrm>
          <a:prstGeom prst="rect">
            <a:avLst/>
          </a:prstGeom>
          <a:noFill/>
          <a:ln>
            <a:noFill/>
          </a:ln>
        </p:spPr>
      </p:pic>
      <p:sp>
        <p:nvSpPr>
          <p:cNvPr id="2" name="Заголовок 1"/>
          <p:cNvSpPr>
            <a:spLocks noGrp="1"/>
          </p:cNvSpPr>
          <p:nvPr>
            <p:ph type="title"/>
          </p:nvPr>
        </p:nvSpPr>
        <p:spPr>
          <a:xfrm>
            <a:off x="457200" y="188640"/>
            <a:ext cx="8229600" cy="1152128"/>
          </a:xfrm>
        </p:spPr>
        <p:txBody>
          <a:bodyPr/>
          <a:lstStyle/>
          <a:p>
            <a:pPr algn="ctr"/>
            <a:r>
              <a:rPr lang="ru-RU" dirty="0" smtClean="0"/>
              <a:t>Маркеры</a:t>
            </a:r>
            <a:endParaRPr lang="ru-RU" dirty="0"/>
          </a:p>
        </p:txBody>
      </p:sp>
    </p:spTree>
    <p:extLst>
      <p:ext uri="{BB962C8B-B14F-4D97-AF65-F5344CB8AC3E}">
        <p14:creationId xmlns:p14="http://schemas.microsoft.com/office/powerpoint/2010/main" val="409752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3600" b="1" dirty="0"/>
              <a:t>Техника рисования маркерами</a:t>
            </a:r>
            <a:r>
              <a:rPr lang="ru-RU" b="1" dirty="0"/>
              <a:t/>
            </a:r>
            <a:br>
              <a:rPr lang="ru-RU" b="1" dirty="0"/>
            </a:br>
            <a:endParaRPr lang="ru-RU"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36096" y="1196752"/>
            <a:ext cx="3566435" cy="252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Техника рисования маркерами, изображение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268760"/>
            <a:ext cx="3888432" cy="38884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8" name="Picture 6" descr="Техника рисования маркерами, изображение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2662" y="3212976"/>
            <a:ext cx="3528392" cy="352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73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9" y="116632"/>
            <a:ext cx="3960439" cy="576064"/>
          </a:xfrm>
        </p:spPr>
        <p:txBody>
          <a:bodyPr/>
          <a:lstStyle/>
          <a:p>
            <a:r>
              <a:rPr lang="ru-RU" sz="3200" dirty="0" smtClean="0"/>
              <a:t>Основные техники</a:t>
            </a:r>
            <a:endParaRPr lang="ru-RU" sz="3200" dirty="0"/>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5220072" y="44624"/>
            <a:ext cx="3828356" cy="382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Текст 4"/>
          <p:cNvSpPr>
            <a:spLocks noGrp="1"/>
          </p:cNvSpPr>
          <p:nvPr>
            <p:ph type="body" sz="half" idx="2"/>
          </p:nvPr>
        </p:nvSpPr>
        <p:spPr>
          <a:xfrm>
            <a:off x="6444208" y="1196752"/>
            <a:ext cx="2376264" cy="2376264"/>
          </a:xfrm>
        </p:spPr>
        <p:txBody>
          <a:bodyPr/>
          <a:lstStyle/>
          <a:p>
            <a:endParaRPr lang="ru-RU" dirty="0"/>
          </a:p>
        </p:txBody>
      </p:sp>
      <p:sp>
        <p:nvSpPr>
          <p:cNvPr id="4" name="Прямоугольник 3"/>
          <p:cNvSpPr/>
          <p:nvPr/>
        </p:nvSpPr>
        <p:spPr>
          <a:xfrm>
            <a:off x="0" y="692696"/>
            <a:ext cx="8532440" cy="6217087"/>
          </a:xfrm>
          <a:prstGeom prst="rect">
            <a:avLst/>
          </a:prstGeom>
        </p:spPr>
        <p:txBody>
          <a:bodyPr wrap="square">
            <a:spAutoFit/>
          </a:bodyPr>
          <a:lstStyle/>
          <a:p>
            <a:pPr marL="285750" indent="-285750">
              <a:buFont typeface="Wingdings" pitchFamily="2" charset="2"/>
              <a:buChar char="q"/>
            </a:pPr>
            <a:r>
              <a:rPr lang="ru-RU" b="1" dirty="0" smtClean="0"/>
              <a:t>Рисование с контуром </a:t>
            </a:r>
            <a:r>
              <a:rPr lang="ru-RU" b="1" dirty="0" err="1" smtClean="0"/>
              <a:t>линерами</a:t>
            </a:r>
            <a:r>
              <a:rPr lang="ru-RU" b="1" dirty="0" smtClean="0"/>
              <a:t> </a:t>
            </a:r>
          </a:p>
          <a:p>
            <a:r>
              <a:rPr lang="ru-RU" sz="1400" dirty="0" smtClean="0"/>
              <a:t>Сначала </a:t>
            </a:r>
            <a:r>
              <a:rPr lang="ru-RU" sz="1400" dirty="0"/>
              <a:t>водостойким </a:t>
            </a:r>
            <a:r>
              <a:rPr lang="ru-RU" sz="1400" dirty="0" err="1"/>
              <a:t>линером</a:t>
            </a:r>
            <a:r>
              <a:rPr lang="ru-RU" sz="1400" dirty="0"/>
              <a:t> (это важно!) рисуется </a:t>
            </a:r>
            <a:endParaRPr lang="ru-RU" sz="1400" dirty="0" smtClean="0"/>
          </a:p>
          <a:p>
            <a:r>
              <a:rPr lang="ru-RU" sz="1400" dirty="0" smtClean="0"/>
              <a:t>основной </a:t>
            </a:r>
            <a:r>
              <a:rPr lang="ru-RU" sz="1400" dirty="0"/>
              <a:t>контур будущего рисунка, степень </a:t>
            </a:r>
            <a:r>
              <a:rPr lang="ru-RU" sz="1400" dirty="0" smtClean="0"/>
              <a:t>детализации</a:t>
            </a:r>
          </a:p>
          <a:p>
            <a:r>
              <a:rPr lang="ru-RU" sz="1400" dirty="0" smtClean="0"/>
              <a:t> </a:t>
            </a:r>
            <a:r>
              <a:rPr lang="ru-RU" sz="1400" dirty="0"/>
              <a:t>зависит от вашего замысла, но лучше придерживаться </a:t>
            </a:r>
            <a:endParaRPr lang="ru-RU" sz="1400" dirty="0" smtClean="0"/>
          </a:p>
          <a:p>
            <a:r>
              <a:rPr lang="ru-RU" sz="1400" dirty="0" smtClean="0"/>
              <a:t>крупных </a:t>
            </a:r>
            <a:r>
              <a:rPr lang="ru-RU" sz="1400" dirty="0"/>
              <a:t>деталей. Затем маркерами добавляются цвета и </a:t>
            </a:r>
            <a:endParaRPr lang="ru-RU" sz="1400" dirty="0" smtClean="0"/>
          </a:p>
          <a:p>
            <a:r>
              <a:rPr lang="ru-RU" sz="1400" dirty="0" smtClean="0"/>
              <a:t>тон </a:t>
            </a:r>
            <a:r>
              <a:rPr lang="ru-RU" sz="1400" dirty="0"/>
              <a:t>рисунка и в конце белой ручкой ставятся финальные </a:t>
            </a:r>
            <a:endParaRPr lang="ru-RU" sz="1400" dirty="0" smtClean="0"/>
          </a:p>
          <a:p>
            <a:r>
              <a:rPr lang="ru-RU" sz="1400" dirty="0" smtClean="0"/>
              <a:t>акценты</a:t>
            </a:r>
            <a:r>
              <a:rPr lang="ru-RU" sz="1400" dirty="0"/>
              <a:t>. Белую ручку можно заменить на белый акрил</a:t>
            </a:r>
            <a:r>
              <a:rPr lang="ru-RU" sz="1400" dirty="0" smtClean="0"/>
              <a:t>,</a:t>
            </a:r>
          </a:p>
          <a:p>
            <a:r>
              <a:rPr lang="ru-RU" sz="1400" dirty="0" smtClean="0"/>
              <a:t> </a:t>
            </a:r>
            <a:r>
              <a:rPr lang="ru-RU" sz="1400" dirty="0"/>
              <a:t>гуашь, но многие пользуются именно ручкой просто </a:t>
            </a:r>
            <a:r>
              <a:rPr lang="ru-RU" sz="1400" dirty="0" smtClean="0"/>
              <a:t>потому</a:t>
            </a:r>
          </a:p>
          <a:p>
            <a:r>
              <a:rPr lang="ru-RU" sz="1400" dirty="0" smtClean="0"/>
              <a:t> </a:t>
            </a:r>
            <a:r>
              <a:rPr lang="ru-RU" sz="1400" dirty="0"/>
              <a:t>что это удобно и можно проводить тонкие аккуратные линии. </a:t>
            </a:r>
            <a:endParaRPr lang="ru-RU" sz="1400" dirty="0" smtClean="0"/>
          </a:p>
          <a:p>
            <a:r>
              <a:rPr lang="ru-RU" sz="1400" dirty="0" smtClean="0"/>
              <a:t>Техника </a:t>
            </a:r>
            <a:r>
              <a:rPr lang="ru-RU" sz="1400" dirty="0"/>
              <a:t>наложения контура в конце, после рисования </a:t>
            </a:r>
            <a:r>
              <a:rPr lang="ru-RU" sz="1400" dirty="0" smtClean="0"/>
              <a:t>маркерами</a:t>
            </a:r>
          </a:p>
          <a:p>
            <a:r>
              <a:rPr lang="ru-RU" sz="1400" dirty="0" smtClean="0"/>
              <a:t>тоже </a:t>
            </a:r>
            <a:r>
              <a:rPr lang="ru-RU" sz="1400" dirty="0"/>
              <a:t>работает. Если нет </a:t>
            </a:r>
            <a:r>
              <a:rPr lang="ru-RU" sz="1400" dirty="0" err="1"/>
              <a:t>линера</a:t>
            </a:r>
            <a:r>
              <a:rPr lang="ru-RU" sz="1400" dirty="0"/>
              <a:t>, можно попробовать </a:t>
            </a:r>
            <a:r>
              <a:rPr lang="ru-RU" sz="1400" dirty="0" smtClean="0"/>
              <a:t>водостойкую</a:t>
            </a:r>
          </a:p>
          <a:p>
            <a:r>
              <a:rPr lang="ru-RU" sz="1400" dirty="0" smtClean="0"/>
              <a:t> </a:t>
            </a:r>
            <a:r>
              <a:rPr lang="ru-RU" sz="1400" dirty="0"/>
              <a:t>тушь, но это может быть более </a:t>
            </a:r>
            <a:r>
              <a:rPr lang="ru-RU" sz="1400" dirty="0" smtClean="0"/>
              <a:t>трудоемко</a:t>
            </a:r>
          </a:p>
          <a:p>
            <a:pPr marL="285750" indent="-285750">
              <a:buFont typeface="Wingdings" pitchFamily="2" charset="2"/>
              <a:buChar char="q"/>
            </a:pPr>
            <a:r>
              <a:rPr lang="ru-RU" b="1" dirty="0" smtClean="0"/>
              <a:t>Рисование с </a:t>
            </a:r>
            <a:r>
              <a:rPr lang="ru-RU" b="1" dirty="0"/>
              <a:t>контуром, но не </a:t>
            </a:r>
            <a:r>
              <a:rPr lang="ru-RU" b="1" dirty="0" err="1"/>
              <a:t>линером</a:t>
            </a:r>
            <a:r>
              <a:rPr lang="ru-RU" b="1" dirty="0"/>
              <a:t>, а </a:t>
            </a:r>
            <a:endParaRPr lang="ru-RU" b="1" dirty="0" smtClean="0"/>
          </a:p>
          <a:p>
            <a:r>
              <a:rPr lang="ru-RU" b="1" dirty="0" smtClean="0"/>
              <a:t>цветными </a:t>
            </a:r>
            <a:r>
              <a:rPr lang="ru-RU" b="1" dirty="0"/>
              <a:t>карандашами, цветными </a:t>
            </a:r>
            <a:r>
              <a:rPr lang="ru-RU" b="1" dirty="0" smtClean="0"/>
              <a:t>ручками</a:t>
            </a:r>
            <a:endParaRPr lang="ru-RU" dirty="0"/>
          </a:p>
          <a:p>
            <a:r>
              <a:rPr lang="ru-RU" sz="1400" dirty="0" smtClean="0"/>
              <a:t>  Контур не выбивается </a:t>
            </a:r>
            <a:r>
              <a:rPr lang="ru-RU" sz="1400" dirty="0"/>
              <a:t>из общего тона рисунка. Выглядит интересно, но почему-то мало кто так рисует</a:t>
            </a:r>
            <a:r>
              <a:rPr lang="ru-RU" sz="1400" dirty="0" smtClean="0"/>
              <a:t>.</a:t>
            </a:r>
            <a:endParaRPr lang="ru-RU" sz="1400" dirty="0"/>
          </a:p>
          <a:p>
            <a:pPr marL="285750" indent="-285750">
              <a:buFont typeface="Wingdings" pitchFamily="2" charset="2"/>
              <a:buChar char="q"/>
            </a:pPr>
            <a:r>
              <a:rPr lang="ru-RU" b="1" dirty="0"/>
              <a:t>Рисование без контура, только с помощью маркеров.</a:t>
            </a:r>
            <a:r>
              <a:rPr lang="ru-RU" dirty="0"/>
              <a:t> </a:t>
            </a:r>
            <a:endParaRPr lang="ru-RU" dirty="0" smtClean="0"/>
          </a:p>
          <a:p>
            <a:r>
              <a:rPr lang="ru-RU" sz="1400" dirty="0" smtClean="0"/>
              <a:t>Встречается </a:t>
            </a:r>
            <a:r>
              <a:rPr lang="ru-RU" sz="1400" dirty="0"/>
              <a:t>реже, потому что маркерами не всегда можно нарисовать аккуратные мелкие детали. Однако </a:t>
            </a:r>
            <a:r>
              <a:rPr lang="ru-RU" sz="1400" dirty="0" err="1"/>
              <a:t>крупнодетальные</a:t>
            </a:r>
            <a:r>
              <a:rPr lang="ru-RU" sz="1400" dirty="0"/>
              <a:t> рисунки смотрятся в такой технике очень круто</a:t>
            </a:r>
            <a:r>
              <a:rPr lang="ru-RU" sz="1400" dirty="0" smtClean="0"/>
              <a:t>.</a:t>
            </a:r>
          </a:p>
          <a:p>
            <a:r>
              <a:rPr lang="ru-RU" sz="1400" dirty="0" smtClean="0"/>
              <a:t> </a:t>
            </a:r>
            <a:r>
              <a:rPr lang="ru-RU" sz="1400" dirty="0"/>
              <a:t>Довольно известная </a:t>
            </a:r>
            <a:r>
              <a:rPr lang="ru-RU" sz="1400" u="sng" dirty="0" err="1">
                <a:hlinkClick r:id="rId3"/>
              </a:rPr>
              <a:t>Pomme</a:t>
            </a:r>
            <a:r>
              <a:rPr lang="ru-RU" sz="1400" u="sng" dirty="0">
                <a:hlinkClick r:id="rId3"/>
              </a:rPr>
              <a:t> </a:t>
            </a:r>
            <a:r>
              <a:rPr lang="ru-RU" sz="1400" u="sng" dirty="0" err="1">
                <a:hlinkClick r:id="rId3"/>
              </a:rPr>
              <a:t>Chan</a:t>
            </a:r>
            <a:r>
              <a:rPr lang="ru-RU" sz="1400" dirty="0"/>
              <a:t> рисует в такой технике</a:t>
            </a:r>
            <a:r>
              <a:rPr lang="ru-RU" sz="1400" dirty="0" smtClean="0"/>
              <a:t>.</a:t>
            </a:r>
          </a:p>
          <a:p>
            <a:pPr marL="285750" indent="-285750">
              <a:buFont typeface="Wingdings" pitchFamily="2" charset="2"/>
              <a:buChar char="q"/>
            </a:pPr>
            <a:r>
              <a:rPr lang="ru-RU" b="1" dirty="0" smtClean="0"/>
              <a:t>Комбинирование </a:t>
            </a:r>
            <a:r>
              <a:rPr lang="ru-RU" b="1" dirty="0"/>
              <a:t>маркеров с другими материалами.</a:t>
            </a:r>
            <a:r>
              <a:rPr lang="ru-RU" dirty="0"/>
              <a:t> </a:t>
            </a:r>
            <a:endParaRPr lang="ru-RU" dirty="0" smtClean="0"/>
          </a:p>
          <a:p>
            <a:r>
              <a:rPr lang="ru-RU" sz="1400" dirty="0" smtClean="0"/>
              <a:t>Здесь </a:t>
            </a:r>
            <a:r>
              <a:rPr lang="ru-RU" sz="1400" dirty="0"/>
              <a:t>маркеры выступают уже как вторичный материал, но тем не менее играют важную роль. Можно рисовать маркерами подложку под рисунок разноцветными карандашами, можно наоборот использовать карандаши поверх </a:t>
            </a:r>
            <a:r>
              <a:rPr lang="ru-RU" sz="1400" dirty="0" smtClean="0"/>
              <a:t>маркеров. </a:t>
            </a:r>
            <a:r>
              <a:rPr lang="ru-RU" sz="1400" dirty="0"/>
              <a:t>Такой прием позволяет сделать оттенки более плавными, а цвета богаче. В этом случае не страшно, если у вас не хватает каких-то цветов маркеров — карандаши их отлично компенсируют. </a:t>
            </a:r>
            <a:r>
              <a:rPr lang="ru-RU" sz="1400" dirty="0" smtClean="0"/>
              <a:t>Плюс - </a:t>
            </a:r>
            <a:r>
              <a:rPr lang="ru-RU" sz="1400" dirty="0"/>
              <a:t>шершавая текстура карандаша поверх относительно гладкой маркерной текстуры.</a:t>
            </a:r>
          </a:p>
          <a:p>
            <a:pPr marL="285750" indent="-285750">
              <a:buFont typeface="Wingdings" pitchFamily="2" charset="2"/>
              <a:buChar char="q"/>
            </a:pPr>
            <a:endParaRPr lang="ru-RU" sz="1400" dirty="0"/>
          </a:p>
        </p:txBody>
      </p:sp>
    </p:spTree>
    <p:extLst>
      <p:ext uri="{BB962C8B-B14F-4D97-AF65-F5344CB8AC3E}">
        <p14:creationId xmlns:p14="http://schemas.microsoft.com/office/powerpoint/2010/main" val="2094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9" y="188641"/>
            <a:ext cx="7773494" cy="792087"/>
          </a:xfrm>
        </p:spPr>
        <p:txBody>
          <a:bodyPr/>
          <a:lstStyle/>
          <a:p>
            <a:r>
              <a:rPr lang="ru-RU" dirty="0"/>
              <a:t>Н</a:t>
            </a:r>
            <a:r>
              <a:rPr lang="ru-RU" dirty="0" smtClean="0"/>
              <a:t>есколько </a:t>
            </a:r>
            <a:r>
              <a:rPr lang="ru-RU" dirty="0"/>
              <a:t>хитростей и </a:t>
            </a:r>
            <a:r>
              <a:rPr lang="ru-RU" dirty="0" smtClean="0"/>
              <a:t>секретов этой техники</a:t>
            </a:r>
            <a:endParaRPr lang="ru-RU" dirty="0"/>
          </a:p>
        </p:txBody>
      </p:sp>
      <p:sp>
        <p:nvSpPr>
          <p:cNvPr id="3" name="Объект 2"/>
          <p:cNvSpPr>
            <a:spLocks noGrp="1"/>
          </p:cNvSpPr>
          <p:nvPr>
            <p:ph idx="1"/>
          </p:nvPr>
        </p:nvSpPr>
        <p:spPr>
          <a:xfrm>
            <a:off x="107504" y="1196752"/>
            <a:ext cx="8712969" cy="5472608"/>
          </a:xfrm>
        </p:spPr>
        <p:txBody>
          <a:bodyPr>
            <a:normAutofit fontScale="62500" lnSpcReduction="20000"/>
          </a:bodyPr>
          <a:lstStyle/>
          <a:p>
            <a:pPr>
              <a:buFont typeface="Wingdings" pitchFamily="2" charset="2"/>
              <a:buChar char="ü"/>
            </a:pPr>
            <a:r>
              <a:rPr lang="ru-RU" dirty="0" smtClean="0"/>
              <a:t>- Изначально </a:t>
            </a:r>
            <a:r>
              <a:rPr lang="ru-RU" dirty="0"/>
              <a:t>заливка маркерами темная, но после высыхания все маркеры светлеют. Поэтому не ленитесь сделать себе </a:t>
            </a:r>
            <a:r>
              <a:rPr lang="ru-RU" dirty="0" err="1"/>
              <a:t>выкраску</a:t>
            </a:r>
            <a:r>
              <a:rPr lang="ru-RU" dirty="0"/>
              <a:t> своих маркеров, которую удобно держать перед глазами во время работы — так вы будете меньше времени тратить на поиски нужного цвета.</a:t>
            </a:r>
          </a:p>
          <a:p>
            <a:pPr>
              <a:buFont typeface="Wingdings" pitchFamily="2" charset="2"/>
              <a:buChar char="ü"/>
            </a:pPr>
            <a:r>
              <a:rPr lang="ru-RU" dirty="0"/>
              <a:t>Более темный тон можно сделать нанося один и тот же цвет в несколько слоев.</a:t>
            </a:r>
          </a:p>
          <a:p>
            <a:pPr>
              <a:buFont typeface="Wingdings" pitchFamily="2" charset="2"/>
              <a:buChar char="ü"/>
            </a:pPr>
            <a:r>
              <a:rPr lang="ru-RU" dirty="0" smtClean="0"/>
              <a:t>- Лучше </a:t>
            </a:r>
            <a:r>
              <a:rPr lang="ru-RU" dirty="0"/>
              <a:t>всего цвета смешиваются в сыром состоянии, поэтому делать это надо быстро. Хотя после высыхания если рисовать светлым маркером по темному, можно добиться </a:t>
            </a:r>
            <a:r>
              <a:rPr lang="ru-RU" dirty="0" err="1"/>
              <a:t>высветления</a:t>
            </a:r>
            <a:r>
              <a:rPr lang="ru-RU" dirty="0"/>
              <a:t> некоторых участком. Однако получается это не всегда и зависит от разницы в тоне и марки ваших маркеров. Лучше всего высветлять блендером</a:t>
            </a:r>
          </a:p>
          <a:p>
            <a:pPr>
              <a:buFont typeface="Wingdings" pitchFamily="2" charset="2"/>
              <a:buChar char="ü"/>
            </a:pPr>
            <a:r>
              <a:rPr lang="ru-RU" dirty="0" smtClean="0"/>
              <a:t>- Рисуя </a:t>
            </a:r>
            <a:r>
              <a:rPr lang="ru-RU" dirty="0"/>
              <a:t>желтым маркером поверх синего вы получите зеленый цвет (любые другие цвета при наложении тоже дадут новый оттенок или цвет), таким образом можно расширить свою палитру.</a:t>
            </a:r>
          </a:p>
          <a:p>
            <a:pPr>
              <a:buFont typeface="Wingdings" pitchFamily="2" charset="2"/>
              <a:buChar char="ü"/>
            </a:pPr>
            <a:r>
              <a:rPr lang="ru-RU" dirty="0" smtClean="0"/>
              <a:t>- Рисование </a:t>
            </a:r>
            <a:r>
              <a:rPr lang="ru-RU" dirty="0"/>
              <a:t>маркерами надо начинать от светлых тонов постепенно переходя к более темным.</a:t>
            </a:r>
          </a:p>
          <a:p>
            <a:pPr>
              <a:buFont typeface="Wingdings" pitchFamily="2" charset="2"/>
              <a:buChar char="ü"/>
            </a:pPr>
            <a:r>
              <a:rPr lang="ru-RU" dirty="0" smtClean="0"/>
              <a:t>- Чтобы </a:t>
            </a:r>
            <a:r>
              <a:rPr lang="ru-RU" dirty="0"/>
              <a:t>заливка получилась без проплешин, нужно закрашивать круговыми движениями, а не зигзагообразными. Так заливка будет гладкой и однородной.</a:t>
            </a:r>
          </a:p>
          <a:p>
            <a:pPr>
              <a:buFont typeface="Wingdings" pitchFamily="2" charset="2"/>
              <a:buChar char="ü"/>
            </a:pPr>
            <a:r>
              <a:rPr lang="ru-RU" dirty="0" smtClean="0"/>
              <a:t>- В </a:t>
            </a:r>
            <a:r>
              <a:rPr lang="ru-RU" dirty="0"/>
              <a:t>некоторых случаях можно смешивать маркеры прямо на стержне, например </a:t>
            </a:r>
            <a:r>
              <a:rPr lang="ru-RU" dirty="0" err="1"/>
              <a:t>прикоснувшить</a:t>
            </a:r>
            <a:r>
              <a:rPr lang="ru-RU" dirty="0"/>
              <a:t> темным маркером к светлому. Делать это надо осторожно и не злоупотреблять, а то кончики будут грязными. С блендером такое тоже работает.</a:t>
            </a:r>
          </a:p>
          <a:p>
            <a:pPr>
              <a:buFont typeface="Wingdings" pitchFamily="2" charset="2"/>
              <a:buChar char="ü"/>
            </a:pPr>
            <a:r>
              <a:rPr lang="ru-RU" dirty="0" smtClean="0"/>
              <a:t>- При </a:t>
            </a:r>
            <a:r>
              <a:rPr lang="ru-RU" dirty="0"/>
              <a:t>желании кончики маркеров (стержни) можно поменять, например говорят стержни от </a:t>
            </a:r>
            <a:r>
              <a:rPr lang="ru-RU" dirty="0" err="1"/>
              <a:t>Sketchmarker</a:t>
            </a:r>
            <a:r>
              <a:rPr lang="ru-RU" dirty="0"/>
              <a:t> подходят к китайским маркерам. Таким образом если вам хочется например попробовать как рисует кисть, можно просто купить кончики и поставить в маркер. Такое точно работает с </a:t>
            </a:r>
            <a:r>
              <a:rPr lang="ru-RU" dirty="0" err="1"/>
              <a:t>копиками</a:t>
            </a:r>
            <a:r>
              <a:rPr lang="ru-RU" dirty="0"/>
              <a:t> — </a:t>
            </a:r>
            <a:r>
              <a:rPr lang="ru-RU" dirty="0" err="1"/>
              <a:t>пулевидные</a:t>
            </a:r>
            <a:r>
              <a:rPr lang="ru-RU" dirty="0"/>
              <a:t> стержни элементарно меняются на </a:t>
            </a:r>
            <a:r>
              <a:rPr lang="ru-RU" dirty="0" err="1"/>
              <a:t>браши</a:t>
            </a:r>
            <a:r>
              <a:rPr lang="ru-RU" dirty="0"/>
              <a:t>.</a:t>
            </a:r>
          </a:p>
          <a:p>
            <a:pPr>
              <a:buFont typeface="Wingdings" pitchFamily="2" charset="2"/>
              <a:buChar char="ü"/>
            </a:pPr>
            <a:r>
              <a:rPr lang="ru-RU" dirty="0" smtClean="0"/>
              <a:t>- Широкий </a:t>
            </a:r>
            <a:r>
              <a:rPr lang="ru-RU" dirty="0"/>
              <a:t>скошенный наконечник маркера отлично заливает большие поверхности встык и равномерно, «ребро» наконечника делает аккуратные тонкие линии и прописывает детали. Точки ставьте сразу, регулируя нажим. Никогда не рисуйте кружочек, чтобы потом его закрасить, такой элемент выглядит неряшливо.</a:t>
            </a:r>
          </a:p>
          <a:p>
            <a:pPr>
              <a:buFont typeface="Wingdings" pitchFamily="2" charset="2"/>
              <a:buChar char="ü"/>
            </a:pPr>
            <a:r>
              <a:rPr lang="ru-RU" dirty="0" smtClean="0"/>
              <a:t>- Предварительный </a:t>
            </a:r>
            <a:r>
              <a:rPr lang="ru-RU" dirty="0"/>
              <a:t>набросок лучше всего делать самым светлым маркером, чтобы сквозь готовый рисунок не проступали карандашные линии.</a:t>
            </a:r>
          </a:p>
          <a:p>
            <a:endParaRPr lang="ru-RU" dirty="0"/>
          </a:p>
        </p:txBody>
      </p:sp>
      <p:sp>
        <p:nvSpPr>
          <p:cNvPr id="4" name="Текст 3"/>
          <p:cNvSpPr>
            <a:spLocks noGrp="1"/>
          </p:cNvSpPr>
          <p:nvPr>
            <p:ph type="body" sz="half" idx="2"/>
          </p:nvPr>
        </p:nvSpPr>
        <p:spPr/>
        <p:txBody>
          <a:bodyPr/>
          <a:lstStyle/>
          <a:p>
            <a:endParaRPr lang="ru-RU"/>
          </a:p>
        </p:txBody>
      </p:sp>
    </p:spTree>
    <p:extLst>
      <p:ext uri="{BB962C8B-B14F-4D97-AF65-F5344CB8AC3E}">
        <p14:creationId xmlns:p14="http://schemas.microsoft.com/office/powerpoint/2010/main" val="107528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3" y="1678195"/>
            <a:ext cx="1944215" cy="310645"/>
          </a:xfrm>
        </p:spPr>
        <p:txBody>
          <a:bodyPr/>
          <a:lstStyle/>
          <a:p>
            <a:r>
              <a:rPr lang="ru-RU" sz="1800" dirty="0" err="1" smtClean="0"/>
              <a:t>Выкраска</a:t>
            </a:r>
            <a:endParaRPr lang="ru-RU" sz="1800" dirty="0"/>
          </a:p>
        </p:txBody>
      </p:sp>
      <p:sp>
        <p:nvSpPr>
          <p:cNvPr id="4" name="Текст 3"/>
          <p:cNvSpPr>
            <a:spLocks noGrp="1"/>
          </p:cNvSpPr>
          <p:nvPr>
            <p:ph type="body" sz="half" idx="2"/>
          </p:nvPr>
        </p:nvSpPr>
        <p:spPr>
          <a:xfrm>
            <a:off x="251522" y="3919131"/>
            <a:ext cx="4248472" cy="806013"/>
          </a:xfrm>
        </p:spPr>
        <p:txBody>
          <a:bodyPr/>
          <a:lstStyle/>
          <a:p>
            <a:r>
              <a:rPr lang="ru-RU" dirty="0" smtClean="0"/>
              <a:t>Промежуточность тонов</a:t>
            </a:r>
            <a:endParaRPr lang="ru-RU" dirty="0"/>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116632"/>
            <a:ext cx="4116388" cy="153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Цвет и контраст (digital art), изображение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1" y="2204864"/>
            <a:ext cx="4248472" cy="17142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Цвет и контраст (digital art), изображение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7624" y="248785"/>
            <a:ext cx="4294869"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Цвет и контраст (digital art), изображение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0589" y="4334282"/>
            <a:ext cx="1983139" cy="231950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sun4-11.userapi.com/impf/O_YpPb5Qgse6muUzLTlvm09F-fbcvlobhhK_AA/AM4zXoN20fs.jpg?size=800x491&amp;quality=96&amp;sign=de9df29b5f8eebadcbd87227d7ffa63a&amp;type=album"/>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75757" y="4334282"/>
            <a:ext cx="3787315" cy="232446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Цвет и контраст (digital art), изображение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44208" y="3266046"/>
            <a:ext cx="2494062" cy="337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0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lh4.googleusercontent.com/U7kLBNZmB2yerhXtdWUNyoTian-1zf26ybF8kSjyQ1qmle5ucSvSs_6Y1Th0ubjoIvy0BJ6HNRH-9eH53M45XKYb4xNzA3_swgPY_9pgW3Nvhb1Cb9cGS4AlcuCE5-eSFeSSLEY=s1600"/>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5436096" y="1268760"/>
            <a:ext cx="3493268" cy="5328592"/>
          </a:xfrm>
          <a:prstGeom prst="rect">
            <a:avLst/>
          </a:prstGeom>
          <a:noFill/>
          <a:ln>
            <a:noFill/>
          </a:ln>
        </p:spPr>
      </p:pic>
      <p:sp>
        <p:nvSpPr>
          <p:cNvPr id="2" name="Заголовок 1"/>
          <p:cNvSpPr>
            <a:spLocks noGrp="1"/>
          </p:cNvSpPr>
          <p:nvPr>
            <p:ph type="title"/>
          </p:nvPr>
        </p:nvSpPr>
        <p:spPr>
          <a:xfrm>
            <a:off x="457200" y="260648"/>
            <a:ext cx="8229600" cy="1008112"/>
          </a:xfrm>
        </p:spPr>
        <p:txBody>
          <a:bodyPr/>
          <a:lstStyle/>
          <a:p>
            <a:pPr algn="ctr"/>
            <a:r>
              <a:rPr lang="ru-RU" dirty="0" smtClean="0"/>
              <a:t>Пуантилизм</a:t>
            </a:r>
            <a:endParaRPr lang="ru-RU" dirty="0"/>
          </a:p>
        </p:txBody>
      </p:sp>
      <p:pic>
        <p:nvPicPr>
          <p:cNvPr id="5" name="Рисунок 4" descr="https://lh3.googleusercontent.com/aF0LnShP1jVOyeMinNfPktyrtylsFwcGAd5HKXoS_kLrT0cw53LOdJD-jJ5Yng7aIbVBcxyfcc62Sii4K-9knAaAb1io-n9ORMfknPUG2nzrNGoPNxRstj37bml9Uk3LrL9GK7M=s1600"/>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1278916"/>
            <a:ext cx="4546848" cy="5318436"/>
          </a:xfrm>
          <a:prstGeom prst="rect">
            <a:avLst/>
          </a:prstGeom>
          <a:noFill/>
          <a:ln>
            <a:noFill/>
          </a:ln>
        </p:spPr>
      </p:pic>
    </p:spTree>
    <p:extLst>
      <p:ext uri="{BB962C8B-B14F-4D97-AF65-F5344CB8AC3E}">
        <p14:creationId xmlns:p14="http://schemas.microsoft.com/office/powerpoint/2010/main" val="34900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5" y="2248347"/>
            <a:ext cx="8337248" cy="3877815"/>
          </a:xfrm>
        </p:spPr>
        <p:txBody>
          <a:bodyPr>
            <a:normAutofit fontScale="92500" lnSpcReduction="20000"/>
          </a:bodyPr>
          <a:lstStyle/>
          <a:p>
            <a:r>
              <a:rPr lang="ru-RU" sz="1600" dirty="0" smtClean="0"/>
              <a:t>В </a:t>
            </a:r>
            <a:r>
              <a:rPr lang="ru-RU" sz="1600" dirty="0"/>
              <a:t> XIX веке Францию захлестнула волна художников-новаторов, отвергавших старую школу живописи и искавших новые пути творческого самовыражения. Прорывом в этой области стало формирование стиля </a:t>
            </a:r>
            <a:r>
              <a:rPr lang="ru-RU" sz="1600" dirty="0" smtClean="0"/>
              <a:t>импрессионизм. </a:t>
            </a:r>
            <a:r>
              <a:rPr lang="ru-RU" sz="1600" dirty="0"/>
              <a:t>Все больше художников примыкало к новому течению и привносило в него свои идеи. О</a:t>
            </a:r>
            <a:r>
              <a:rPr lang="ru-RU" sz="1600" dirty="0" smtClean="0"/>
              <a:t>дной </a:t>
            </a:r>
            <a:r>
              <a:rPr lang="ru-RU" sz="1600" dirty="0"/>
              <a:t>из таких идей были эксперименты с цветом и попытка превратить процесс создания изображения на холсте в научный эксперимент. Так сформировалось новое направление в живописи - пуантилизм. Название основывается на характерной манере написания картин. Этот новый стиль не был стихийным и спонтанным, как классический импрессионизм, художник четко осознавал, что он делает и какого результата хочет добиться.  Название происходит от французского слова </a:t>
            </a:r>
            <a:r>
              <a:rPr lang="ru-RU" sz="1600" dirty="0" err="1"/>
              <a:t>pointel</a:t>
            </a:r>
            <a:r>
              <a:rPr lang="ru-RU" sz="1600" dirty="0"/>
              <a:t> - точечное письмо, писать точками. Реже используется и другое название - </a:t>
            </a:r>
            <a:r>
              <a:rPr lang="ru-RU" sz="1600" dirty="0" err="1"/>
              <a:t>дивизионизм</a:t>
            </a:r>
            <a:r>
              <a:rPr lang="ru-RU" sz="1600" dirty="0"/>
              <a:t>, что означает "разделение". Под пуантилизмом в живописи подразумевается манера письма путем нанесения отдельных красочных точек на определенном расстоянии друг от друга</a:t>
            </a:r>
            <a:r>
              <a:rPr lang="ru-RU" sz="1600" dirty="0" smtClean="0"/>
              <a:t>.</a:t>
            </a:r>
            <a:r>
              <a:rPr lang="ru-RU" sz="1600" dirty="0"/>
              <a:t> </a:t>
            </a:r>
            <a:endParaRPr lang="ru-RU" sz="1600" dirty="0" smtClean="0"/>
          </a:p>
          <a:p>
            <a:endParaRPr lang="ru-RU" sz="1600" dirty="0"/>
          </a:p>
          <a:p>
            <a:r>
              <a:rPr lang="ru-RU" sz="1600" dirty="0" smtClean="0"/>
              <a:t>Техника </a:t>
            </a:r>
            <a:r>
              <a:rPr lang="ru-RU" sz="1600" dirty="0"/>
              <a:t>пуантилизма в живописи - это не просто хаотичное нанесение цветных точек. Каждая из них занимает свое строго определенное место. Например, синяя должна быть рядом с желтой, красная - с зеленой. Потому что, согласно цветовой теории, из точек двух разных цветов, находящихся рядом друг с другом, человеческий глаз сам смешивает третий цвет. Желтые и синие точки, располагающиеся рядом, смешавшись на сетчатке глаза, покажутся нам зеленым цветом.</a:t>
            </a:r>
          </a:p>
          <a:p>
            <a:endParaRPr lang="ru-RU" sz="1600" dirty="0"/>
          </a:p>
        </p:txBody>
      </p:sp>
      <p:sp>
        <p:nvSpPr>
          <p:cNvPr id="3" name="Заголовок 2"/>
          <p:cNvSpPr>
            <a:spLocks noGrp="1"/>
          </p:cNvSpPr>
          <p:nvPr>
            <p:ph type="title"/>
          </p:nvPr>
        </p:nvSpPr>
        <p:spPr>
          <a:xfrm>
            <a:off x="688490" y="260648"/>
            <a:ext cx="7756263" cy="1224136"/>
          </a:xfrm>
        </p:spPr>
        <p:txBody>
          <a:bodyPr/>
          <a:lstStyle/>
          <a:p>
            <a:r>
              <a:rPr lang="ru-RU" sz="3200" b="1" dirty="0"/>
              <a:t>Пуантилизм в живописи. </a:t>
            </a:r>
            <a:r>
              <a:rPr lang="ru-RU" sz="3200" b="1" dirty="0" smtClean="0"/>
              <a:t/>
            </a:r>
            <a:br>
              <a:rPr lang="ru-RU" sz="3200" b="1" dirty="0" smtClean="0"/>
            </a:br>
            <a:r>
              <a:rPr lang="ru-RU" sz="3200" b="1" dirty="0" smtClean="0"/>
              <a:t>Применение </a:t>
            </a:r>
            <a:r>
              <a:rPr lang="ru-RU" sz="3200" b="1" dirty="0"/>
              <a:t>техники </a:t>
            </a:r>
            <a:r>
              <a:rPr lang="ru-RU" sz="3200" b="1" dirty="0" err="1"/>
              <a:t>пуантелизма</a:t>
            </a:r>
            <a:endParaRPr lang="ru-RU" sz="3200" dirty="0"/>
          </a:p>
        </p:txBody>
      </p:sp>
    </p:spTree>
    <p:extLst>
      <p:ext uri="{BB962C8B-B14F-4D97-AF65-F5344CB8AC3E}">
        <p14:creationId xmlns:p14="http://schemas.microsoft.com/office/powerpoint/2010/main" val="3819921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44624"/>
            <a:ext cx="7756263" cy="864096"/>
          </a:xfrm>
        </p:spPr>
        <p:txBody>
          <a:bodyPr/>
          <a:lstStyle/>
          <a:p>
            <a:r>
              <a:rPr lang="ru-RU" sz="3200" b="1" dirty="0" smtClean="0"/>
              <a:t>Виды точечного рисунка</a:t>
            </a:r>
            <a:endParaRPr lang="ru-RU" sz="3200" b="1" dirty="0"/>
          </a:p>
        </p:txBody>
      </p:sp>
      <p:sp>
        <p:nvSpPr>
          <p:cNvPr id="5" name="Текст 4"/>
          <p:cNvSpPr>
            <a:spLocks noGrp="1"/>
          </p:cNvSpPr>
          <p:nvPr>
            <p:ph type="body" idx="1"/>
          </p:nvPr>
        </p:nvSpPr>
        <p:spPr>
          <a:xfrm>
            <a:off x="539552" y="2636912"/>
            <a:ext cx="4896544" cy="648072"/>
          </a:xfrm>
        </p:spPr>
        <p:txBody>
          <a:bodyPr>
            <a:normAutofit lnSpcReduction="10000"/>
          </a:bodyPr>
          <a:lstStyle/>
          <a:p>
            <a:r>
              <a:rPr lang="ru-RU" sz="1800" dirty="0" err="1" smtClean="0">
                <a:latin typeface="Arial Black" pitchFamily="34" charset="0"/>
              </a:rPr>
              <a:t>Дотворк</a:t>
            </a:r>
            <a:endParaRPr lang="ru-RU" sz="1800" dirty="0" smtClean="0">
              <a:latin typeface="Arial Black" pitchFamily="34" charset="0"/>
            </a:endParaRPr>
          </a:p>
          <a:p>
            <a:r>
              <a:rPr lang="ru-RU" sz="1800" dirty="0"/>
              <a:t>точечная </a:t>
            </a:r>
            <a:r>
              <a:rPr lang="ru-RU" sz="1800" dirty="0" smtClean="0"/>
              <a:t>татуировка или </a:t>
            </a:r>
            <a:r>
              <a:rPr lang="ru-RU" sz="1800" dirty="0" err="1"/>
              <a:t>боди</a:t>
            </a:r>
            <a:r>
              <a:rPr lang="ru-RU" sz="1800" dirty="0"/>
              <a:t> арт</a:t>
            </a:r>
            <a:endParaRPr lang="ru-RU" sz="1800" dirty="0">
              <a:latin typeface="Arial Black" pitchFamily="34" charset="0"/>
            </a:endParaRP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8244" y="4005064"/>
            <a:ext cx="308482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Текст 5"/>
          <p:cNvSpPr>
            <a:spLocks noGrp="1"/>
          </p:cNvSpPr>
          <p:nvPr>
            <p:ph type="body" sz="quarter" idx="3"/>
          </p:nvPr>
        </p:nvSpPr>
        <p:spPr>
          <a:xfrm>
            <a:off x="6156176" y="3244334"/>
            <a:ext cx="2808312" cy="904745"/>
          </a:xfrm>
        </p:spPr>
        <p:txBody>
          <a:bodyPr>
            <a:normAutofit/>
          </a:bodyPr>
          <a:lstStyle/>
          <a:p>
            <a:r>
              <a:rPr lang="ru-RU" sz="1800" dirty="0">
                <a:latin typeface="Arial Black" pitchFamily="34" charset="0"/>
              </a:rPr>
              <a:t>Объемные рисунки </a:t>
            </a:r>
            <a:r>
              <a:rPr lang="ru-RU" sz="1800" dirty="0">
                <a:latin typeface="+mj-lt"/>
              </a:rPr>
              <a:t>контурным  акрилом</a:t>
            </a:r>
          </a:p>
          <a:p>
            <a:endParaRPr lang="ru-RU" dirty="0"/>
          </a:p>
        </p:txBody>
      </p:sp>
      <p:sp>
        <p:nvSpPr>
          <p:cNvPr id="7" name="Объект 6"/>
          <p:cNvSpPr>
            <a:spLocks noGrp="1"/>
          </p:cNvSpPr>
          <p:nvPr>
            <p:ph sz="quarter" idx="4"/>
          </p:nvPr>
        </p:nvSpPr>
        <p:spPr>
          <a:xfrm>
            <a:off x="3419872" y="3789040"/>
            <a:ext cx="5544616" cy="2736304"/>
          </a:xfrm>
        </p:spPr>
        <p:txBody>
          <a:bodyPr>
            <a:normAutofit/>
          </a:bodyPr>
          <a:lstStyle/>
          <a:p>
            <a:pPr marL="0" indent="0">
              <a:buNone/>
            </a:pPr>
            <a:r>
              <a:rPr lang="ru-RU" sz="1800" dirty="0" smtClean="0">
                <a:latin typeface="Arial Black" pitchFamily="34" charset="0"/>
              </a:rPr>
              <a:t>     Точечный </a:t>
            </a:r>
            <a:r>
              <a:rPr lang="ru-RU" sz="1800" dirty="0" err="1" smtClean="0">
                <a:latin typeface="Arial Black" pitchFamily="34" charset="0"/>
              </a:rPr>
              <a:t>рисунк</a:t>
            </a:r>
            <a:r>
              <a:rPr lang="ru-RU" sz="1800" dirty="0" smtClean="0">
                <a:latin typeface="Arial Black" pitchFamily="34" charset="0"/>
              </a:rPr>
              <a:t> </a:t>
            </a:r>
            <a:r>
              <a:rPr lang="ru-RU" sz="1800" dirty="0">
                <a:latin typeface="Arial Black" pitchFamily="34" charset="0"/>
              </a:rPr>
              <a:t>в программе </a:t>
            </a:r>
            <a:r>
              <a:rPr lang="ru-RU" sz="1800" dirty="0" err="1">
                <a:latin typeface="Arial Black" pitchFamily="34" charset="0"/>
              </a:rPr>
              <a:t>Paint</a:t>
            </a:r>
            <a:endParaRPr lang="ru-RU" sz="1800" dirty="0">
              <a:latin typeface="Arial Black" pitchFamily="34" charset="0"/>
            </a:endParaRPr>
          </a:p>
          <a:p>
            <a:endParaRPr lang="ru-RU" sz="2000" dirty="0">
              <a:latin typeface="Arial Black" pitchFamily="34" charset="0"/>
            </a:endParaRPr>
          </a:p>
        </p:txBody>
      </p:sp>
      <p:sp>
        <p:nvSpPr>
          <p:cNvPr id="4" name="Прямоугольник 3"/>
          <p:cNvSpPr/>
          <p:nvPr/>
        </p:nvSpPr>
        <p:spPr>
          <a:xfrm>
            <a:off x="0" y="3284984"/>
            <a:ext cx="3203848" cy="3508653"/>
          </a:xfrm>
          <a:prstGeom prst="rect">
            <a:avLst/>
          </a:prstGeom>
        </p:spPr>
        <p:txBody>
          <a:bodyPr wrap="square">
            <a:spAutoFit/>
          </a:bodyPr>
          <a:lstStyle/>
          <a:p>
            <a:r>
              <a:rPr lang="ru-RU" dirty="0">
                <a:latin typeface="Arial Black" pitchFamily="34" charset="0"/>
                <a:cs typeface="Aharoni" pitchFamily="2" charset="-79"/>
              </a:rPr>
              <a:t>К</a:t>
            </a:r>
            <a:r>
              <a:rPr lang="ru-RU" dirty="0" smtClean="0">
                <a:latin typeface="Arial Black" pitchFamily="34" charset="0"/>
                <a:cs typeface="Aharoni" pitchFamily="2" charset="-79"/>
              </a:rPr>
              <a:t>артина </a:t>
            </a:r>
          </a:p>
          <a:p>
            <a:r>
              <a:rPr lang="ru-RU" dirty="0" smtClean="0">
                <a:latin typeface="+mj-lt"/>
                <a:cs typeface="Aharoni" pitchFamily="2" charset="-79"/>
              </a:rPr>
              <a:t>Красками, маркерами и </a:t>
            </a:r>
            <a:r>
              <a:rPr lang="ru-RU" dirty="0" err="1" smtClean="0">
                <a:latin typeface="+mj-lt"/>
                <a:cs typeface="Aharoni" pitchFamily="2" charset="-79"/>
              </a:rPr>
              <a:t>пр</a:t>
            </a:r>
            <a:endParaRPr lang="ru-RU" dirty="0">
              <a:latin typeface="+mj-lt"/>
              <a:cs typeface="Aharoni" pitchFamily="2" charset="-79"/>
            </a:endParaRPr>
          </a:p>
          <a:p>
            <a:endParaRPr lang="ru-RU" dirty="0" smtClean="0">
              <a:latin typeface="Arial Black" pitchFamily="34" charset="0"/>
              <a:cs typeface="Aharoni" pitchFamily="2" charset="-79"/>
            </a:endParaRPr>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smtClean="0"/>
          </a:p>
          <a:p>
            <a:endParaRPr lang="ru-RU" sz="1200" dirty="0" smtClean="0"/>
          </a:p>
          <a:p>
            <a:r>
              <a:rPr lang="ru-RU" sz="1200" dirty="0" smtClean="0"/>
              <a:t>Поль </a:t>
            </a:r>
            <a:r>
              <a:rPr lang="ru-RU" sz="1200" dirty="0" err="1" smtClean="0"/>
              <a:t>Синьяк</a:t>
            </a:r>
            <a:r>
              <a:rPr lang="ru-RU" sz="1200" dirty="0" smtClean="0"/>
              <a:t> «</a:t>
            </a:r>
            <a:r>
              <a:rPr lang="ru-RU" sz="1200" dirty="0"/>
              <a:t>Порт Ла-Рошель».</a:t>
            </a:r>
          </a:p>
        </p:txBody>
      </p:sp>
      <p:pic>
        <p:nvPicPr>
          <p:cNvPr id="7172" name="Picture 4" descr="https://samokraska.ru/images/articles/acrylic-contour-paste/7.%20%D0%A0%D0%B8%D1%81%D1%83%D0%BD%D0%BE%D0%BA%20%D0%B0%D0%BA%D1%80%D0%B8%D0%BB%D0%BE%D0%B2%D1%8B%D0%BC%D0%B8%20%D0%BA%D0%BE%D0%BD%D1%82%D1%83%D1%80%D0%B0%D0%BC%D0%B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1286" y="908720"/>
            <a:ext cx="3028374" cy="21602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s.tattoomarket.ru/blog/31/header_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1520" y="1113028"/>
            <a:ext cx="5391719" cy="1523883"/>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4221088"/>
            <a:ext cx="3744416" cy="234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481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err="1" smtClean="0"/>
              <a:t>Дудлинг</a:t>
            </a:r>
            <a:endParaRPr lang="ru-RU" dirty="0"/>
          </a:p>
        </p:txBody>
      </p:sp>
      <p:sp>
        <p:nvSpPr>
          <p:cNvPr id="3" name="Подзаголовок 2"/>
          <p:cNvSpPr>
            <a:spLocks noGrp="1"/>
          </p:cNvSpPr>
          <p:nvPr>
            <p:ph type="subTitle" idx="1"/>
          </p:nvPr>
        </p:nvSpPr>
        <p:spPr/>
        <p:txBody>
          <a:bodyPr/>
          <a:lstStyle/>
          <a:p>
            <a:pPr algn="r"/>
            <a:endParaRPr lang="ru-RU" dirty="0" smtClean="0"/>
          </a:p>
        </p:txBody>
      </p:sp>
    </p:spTree>
    <p:extLst>
      <p:ext uri="{BB962C8B-B14F-4D97-AF65-F5344CB8AC3E}">
        <p14:creationId xmlns:p14="http://schemas.microsoft.com/office/powerpoint/2010/main" val="2626058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988840"/>
            <a:ext cx="7164288" cy="4869159"/>
          </a:xfrm>
        </p:spPr>
        <p:txBody>
          <a:bodyPr>
            <a:normAutofit fontScale="92500" lnSpcReduction="10000"/>
          </a:bodyPr>
          <a:lstStyle/>
          <a:p>
            <a:r>
              <a:rPr lang="ru-RU" sz="1800" dirty="0"/>
              <a:t>1. Акрил образует водонепроницаемую пленку после высыхания, поэтому поверх акрила работать акварелью не получится. Зато есть интересный эффект белого акрилового грунта: на него акварель ложится с эффектом </a:t>
            </a:r>
            <a:r>
              <a:rPr lang="ru-RU" sz="1800" dirty="0" err="1"/>
              <a:t>выбеления</a:t>
            </a:r>
            <a:r>
              <a:rPr lang="ru-RU" sz="1800" dirty="0"/>
              <a:t>. Этот прием можно использовать для создания текстур, бумагу выбирать при этом желательно </a:t>
            </a:r>
            <a:r>
              <a:rPr lang="ru-RU" sz="1800" dirty="0" smtClean="0"/>
              <a:t>фактурную.</a:t>
            </a:r>
          </a:p>
          <a:p>
            <a:r>
              <a:rPr lang="ru-RU" sz="1800" dirty="0"/>
              <a:t>2. Акрилом можно смело работать поверх акварели, в густом виде он полностью перекрывает основу, а в разбавленном делает прозрачные лессировки и тонирует</a:t>
            </a:r>
            <a:r>
              <a:rPr lang="ru-RU" sz="1800" dirty="0" smtClean="0"/>
              <a:t>.</a:t>
            </a:r>
          </a:p>
          <a:p>
            <a:r>
              <a:rPr lang="ru-RU" sz="1800" dirty="0"/>
              <a:t>3. Акрил можно вводить в акварель во время работы на влажной бумаге. Краска густая и дает приятные разводы с мягким краем. При высыхании может стать матовой, поэтому лучше провести этот эксперимент на отдельном листе, а не сразу на работе. Желательно использовать для акрила отдельные кисти и хорошо промывать их после работы. </a:t>
            </a:r>
            <a:endParaRPr lang="ru-RU" sz="1800" dirty="0" smtClean="0"/>
          </a:p>
          <a:p>
            <a:r>
              <a:rPr lang="ru-RU" sz="1800" dirty="0"/>
              <a:t>4. Замечательный материал для декоративных работ — акриловые контуры. Наносить можно и на белый лист, и поработать уже по тонированной основе. Точки, орнаменты. </a:t>
            </a:r>
            <a:r>
              <a:rPr lang="ru-RU" sz="1800" dirty="0" err="1"/>
              <a:t>полосочки</a:t>
            </a:r>
            <a:r>
              <a:rPr lang="ru-RU" sz="1800" dirty="0"/>
              <a:t> удобно делать контуром с тонким кончиком.</a:t>
            </a:r>
          </a:p>
        </p:txBody>
      </p:sp>
      <p:sp>
        <p:nvSpPr>
          <p:cNvPr id="3" name="Заголовок 2"/>
          <p:cNvSpPr>
            <a:spLocks noGrp="1"/>
          </p:cNvSpPr>
          <p:nvPr>
            <p:ph type="title"/>
          </p:nvPr>
        </p:nvSpPr>
        <p:spPr>
          <a:xfrm>
            <a:off x="688490" y="908720"/>
            <a:ext cx="7756263" cy="1008112"/>
          </a:xfrm>
        </p:spPr>
        <p:txBody>
          <a:bodyPr/>
          <a:lstStyle/>
          <a:p>
            <a:r>
              <a:rPr lang="ru-RU" sz="2800" b="1" dirty="0" smtClean="0">
                <a:effectLst>
                  <a:outerShdw blurRad="38100" dist="38100" dir="2700000" algn="tl">
                    <a:srgbClr val="000000">
                      <a:alpha val="43137"/>
                    </a:srgbClr>
                  </a:outerShdw>
                </a:effectLst>
              </a:rPr>
              <a:t>Эксперименты сочетания </a:t>
            </a:r>
            <a:r>
              <a:rPr lang="ru-RU" sz="2800" b="1" dirty="0">
                <a:effectLst>
                  <a:outerShdw blurRad="38100" dist="38100" dir="2700000" algn="tl">
                    <a:srgbClr val="000000">
                      <a:alpha val="43137"/>
                    </a:srgbClr>
                  </a:outerShdw>
                </a:effectLst>
              </a:rPr>
              <a:t>разных </a:t>
            </a:r>
            <a:r>
              <a:rPr lang="ru-RU" sz="2800" b="1" dirty="0" smtClean="0">
                <a:effectLst>
                  <a:outerShdw blurRad="38100" dist="38100" dir="2700000" algn="tl">
                    <a:srgbClr val="000000">
                      <a:alpha val="43137"/>
                    </a:srgbClr>
                  </a:outerShdw>
                </a:effectLst>
              </a:rPr>
              <a:t>материалов</a:t>
            </a:r>
            <a:r>
              <a:rPr lang="ru-RU" sz="2800" dirty="0" smtClean="0"/>
              <a:t/>
            </a:r>
            <a:br>
              <a:rPr lang="ru-RU" sz="2800" dirty="0" smtClean="0"/>
            </a:br>
            <a:r>
              <a:rPr lang="ru-RU" sz="2800" dirty="0"/>
              <a:t/>
            </a:r>
            <a:br>
              <a:rPr lang="ru-RU" sz="2800" dirty="0"/>
            </a:br>
            <a:r>
              <a:rPr lang="ru-RU" sz="2800" dirty="0" smtClean="0"/>
              <a:t> </a:t>
            </a:r>
            <a:r>
              <a:rPr lang="ru-RU" sz="2800" dirty="0" smtClean="0">
                <a:latin typeface="Arial Black" pitchFamily="34" charset="0"/>
              </a:rPr>
              <a:t>Акрил и акварель</a:t>
            </a:r>
            <a:r>
              <a:rPr lang="ru-RU" dirty="0"/>
              <a:t/>
            </a:r>
            <a:br>
              <a:rPr lang="ru-RU" dirty="0"/>
            </a:br>
            <a:endParaRPr lang="ru-RU" dirty="0"/>
          </a:p>
        </p:txBody>
      </p:sp>
      <p:pic>
        <p:nvPicPr>
          <p:cNvPr id="1026" name="Picture 2" descr="https://paluba.pro/uploads/medialib/thumbnails/ff9e219b-d176-433b-bb4c-6b4e26786c6e_2360x100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7150" y="2204864"/>
            <a:ext cx="1655525" cy="11039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descr="https://paluba.pro/uploads/medialib/thumbnails/ac610ee1-921c-4825-b67d-4a298ec66020_2360x100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0023" y="3421888"/>
            <a:ext cx="1367593" cy="9119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1" name="Picture 7" descr="https://paluba.pro/uploads/medialib/thumbnails/521f6ece-341b-4190-bc14-a695307c482c_1160x100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8039" y="4365104"/>
            <a:ext cx="1511560" cy="10085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3" name="Picture 9" descr="https://paluba.pro/uploads/medialib/thumbnails/486238a0-884a-4cf9-8682-707814700b9e_1160x1000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37432" y="5589240"/>
            <a:ext cx="1512167" cy="10076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1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paluba.pro/uploads/medialib/thumbnails/b53ba6f0-eaf6-42e7-8ad7-a7c4b9961766_4720x10000.jpg"/>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7497918" y="2132854"/>
            <a:ext cx="1365496" cy="1019145"/>
          </a:xfrm>
          <a:prstGeom prst="rect">
            <a:avLst/>
          </a:prstGeom>
          <a:noFill/>
          <a:ln>
            <a:noFill/>
          </a:ln>
          <a:effectLst>
            <a:softEdge rad="127000"/>
          </a:effectLst>
        </p:spPr>
      </p:pic>
      <p:pic>
        <p:nvPicPr>
          <p:cNvPr id="5" name="Рисунок 4" descr="https://paluba.pro/uploads/medialib/thumbnails/126b4099-0c9e-4495-a427-fcc39ad2f0c4_4720x1000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5167" y="3545433"/>
            <a:ext cx="1365496" cy="1152128"/>
          </a:xfrm>
          <a:prstGeom prst="rect">
            <a:avLst/>
          </a:prstGeom>
          <a:noFill/>
          <a:ln>
            <a:noFill/>
          </a:ln>
          <a:effectLst>
            <a:softEdge rad="127000"/>
          </a:effectLst>
        </p:spPr>
      </p:pic>
      <p:pic>
        <p:nvPicPr>
          <p:cNvPr id="6" name="Объект 5" descr="https://paluba.pro/uploads/medialib/thumbnails/fbab7a0a-8773-4df8-ab7d-853e5678e8a7_4720x10000.jpg"/>
          <p:cNvPicPr>
            <a:picLocks noGrp="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7471509" y="4941168"/>
            <a:ext cx="1391905" cy="1152128"/>
          </a:xfrm>
          <a:prstGeom prst="rect">
            <a:avLst/>
          </a:prstGeom>
          <a:noFill/>
          <a:ln>
            <a:noFill/>
          </a:ln>
          <a:effectLst>
            <a:softEdge rad="127000"/>
          </a:effectLst>
        </p:spPr>
      </p:pic>
      <p:sp>
        <p:nvSpPr>
          <p:cNvPr id="2" name="Заголовок 1"/>
          <p:cNvSpPr>
            <a:spLocks noGrp="1"/>
          </p:cNvSpPr>
          <p:nvPr>
            <p:ph type="title"/>
          </p:nvPr>
        </p:nvSpPr>
        <p:spPr>
          <a:xfrm>
            <a:off x="107504" y="332656"/>
            <a:ext cx="9036496" cy="1080120"/>
          </a:xfrm>
        </p:spPr>
        <p:txBody>
          <a:bodyPr>
            <a:normAutofit fontScale="90000"/>
          </a:bodyPr>
          <a:lstStyle/>
          <a:p>
            <a:pPr algn="l"/>
            <a:r>
              <a:rPr lang="ru-RU" sz="3600" b="1" dirty="0">
                <a:effectLst>
                  <a:outerShdw blurRad="38100" dist="38100" dir="2700000" algn="tl">
                    <a:srgbClr val="000000">
                      <a:alpha val="43137"/>
                    </a:srgbClr>
                  </a:outerShdw>
                </a:effectLst>
              </a:rPr>
              <a:t>Эксперименты сочетания </a:t>
            </a:r>
            <a:r>
              <a:rPr lang="ru-RU" sz="3600" b="1" dirty="0" smtClean="0">
                <a:effectLst>
                  <a:outerShdw blurRad="38100" dist="38100" dir="2700000" algn="tl">
                    <a:srgbClr val="000000">
                      <a:alpha val="43137"/>
                    </a:srgbClr>
                  </a:outerShdw>
                </a:effectLst>
              </a:rPr>
              <a:t>разных материалов </a:t>
            </a:r>
            <a:r>
              <a:rPr lang="ru-RU" sz="3600" b="1" dirty="0">
                <a:effectLst>
                  <a:outerShdw blurRad="38100" dist="38100" dir="2700000" algn="tl">
                    <a:srgbClr val="000000">
                      <a:alpha val="43137"/>
                    </a:srgbClr>
                  </a:outerShdw>
                </a:effectLst>
              </a:rPr>
              <a:t/>
            </a:r>
            <a:br>
              <a:rPr lang="ru-RU" sz="3600" b="1" dirty="0">
                <a:effectLst>
                  <a:outerShdw blurRad="38100" dist="38100" dir="2700000" algn="tl">
                    <a:srgbClr val="000000">
                      <a:alpha val="43137"/>
                    </a:srgbClr>
                  </a:outerShdw>
                </a:effectLst>
              </a:rPr>
            </a:br>
            <a:r>
              <a:rPr lang="ru-RU" sz="3600" b="1" dirty="0" smtClean="0">
                <a:effectLst>
                  <a:outerShdw blurRad="38100" dist="38100" dir="2700000" algn="tl">
                    <a:srgbClr val="000000">
                      <a:alpha val="43137"/>
                    </a:srgbClr>
                  </a:outerShdw>
                </a:effectLst>
              </a:rPr>
              <a:t>                       </a:t>
            </a:r>
            <a:r>
              <a:rPr lang="ru-RU" sz="3100" dirty="0" smtClean="0">
                <a:latin typeface="Arial Black" pitchFamily="34" charset="0"/>
              </a:rPr>
              <a:t>Гуашь и пастель</a:t>
            </a:r>
            <a:endParaRPr lang="ru-RU" sz="3100" dirty="0">
              <a:latin typeface="Arial Black" pitchFamily="34" charset="0"/>
            </a:endParaRPr>
          </a:p>
        </p:txBody>
      </p:sp>
      <p:sp>
        <p:nvSpPr>
          <p:cNvPr id="3" name="Прямоугольник 2"/>
          <p:cNvSpPr/>
          <p:nvPr/>
        </p:nvSpPr>
        <p:spPr>
          <a:xfrm>
            <a:off x="0" y="1997839"/>
            <a:ext cx="7308304" cy="4247317"/>
          </a:xfrm>
          <a:prstGeom prst="rect">
            <a:avLst/>
          </a:prstGeom>
        </p:spPr>
        <p:txBody>
          <a:bodyPr wrap="square">
            <a:spAutoFit/>
          </a:bodyPr>
          <a:lstStyle/>
          <a:p>
            <a:pPr marL="342900" indent="-342900">
              <a:buAutoNum type="arabicPeriod"/>
            </a:pPr>
            <a:r>
              <a:rPr lang="ru-RU" dirty="0" smtClean="0"/>
              <a:t>Гуашь </a:t>
            </a:r>
            <a:r>
              <a:rPr lang="ru-RU" dirty="0"/>
              <a:t>— водорастворимая плотная краска. Можно использовать смеси гуаши и акварели, при этом акварель полностью принимает свойства гуаши: высыхает матовым слегка белесым цветом. Гуашью можно работать поверх акварели, она полностью перекроет основу. Этот эффект пригодится для того, чтобы прописать детали, перекрыть неудачные места, сделать эффект сухой кисти</a:t>
            </a:r>
            <a:r>
              <a:rPr lang="ru-RU" dirty="0" smtClean="0"/>
              <a:t>.</a:t>
            </a:r>
          </a:p>
          <a:p>
            <a:pPr marL="342900" indent="-342900">
              <a:buAutoNum type="arabicPeriod"/>
            </a:pPr>
            <a:r>
              <a:rPr lang="ru-RU" dirty="0" smtClean="0"/>
              <a:t>Гуашь </a:t>
            </a:r>
            <a:r>
              <a:rPr lang="ru-RU" dirty="0"/>
              <a:t>сверху хорошо покрывается пастелью, получается приятная бархатистая поверхность</a:t>
            </a:r>
            <a:r>
              <a:rPr lang="ru-RU" dirty="0" smtClean="0"/>
              <a:t>.</a:t>
            </a:r>
          </a:p>
          <a:p>
            <a:pPr marL="342900" indent="-342900">
              <a:buAutoNum type="arabicPeriod"/>
            </a:pPr>
            <a:r>
              <a:rPr lang="ru-RU" dirty="0"/>
              <a:t>Пастель хорошо покрывает акварельные подложки, красиво тонирует, делает мягкие эффекты перехода одного цвета в другой. Красивые эффекты получаются от контрастного перекрытия по тону: например, на темный фон можно положить светлые штрихи пастелью. Или сделать контрастное перекрытие по цвету: на красный фон зеленые штрихи, сверху закрепить лаком для прочности.</a:t>
            </a:r>
          </a:p>
        </p:txBody>
      </p:sp>
    </p:spTree>
    <p:extLst>
      <p:ext uri="{BB962C8B-B14F-4D97-AF65-F5344CB8AC3E}">
        <p14:creationId xmlns:p14="http://schemas.microsoft.com/office/powerpoint/2010/main" val="3833615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paluba.pro/uploads/medialib/thumbnails/e4524d19-3da6-4df4-8747-922bc74f5e90_2320x10000.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7113002" y="3356992"/>
            <a:ext cx="1095599" cy="940686"/>
          </a:xfrm>
          <a:prstGeom prst="rect">
            <a:avLst/>
          </a:prstGeom>
          <a:noFill/>
          <a:ln>
            <a:noFill/>
          </a:ln>
          <a:effectLst>
            <a:softEdge rad="63500"/>
          </a:effectLst>
        </p:spPr>
      </p:pic>
      <p:sp>
        <p:nvSpPr>
          <p:cNvPr id="3" name="Объект 2"/>
          <p:cNvSpPr>
            <a:spLocks noGrp="1"/>
          </p:cNvSpPr>
          <p:nvPr>
            <p:ph idx="1"/>
          </p:nvPr>
        </p:nvSpPr>
        <p:spPr>
          <a:xfrm>
            <a:off x="179513" y="2248347"/>
            <a:ext cx="7128791" cy="3700933"/>
          </a:xfrm>
        </p:spPr>
        <p:txBody>
          <a:bodyPr>
            <a:normAutofit/>
          </a:bodyPr>
          <a:lstStyle/>
          <a:p>
            <a:pPr marL="0" indent="0">
              <a:buNone/>
            </a:pPr>
            <a:r>
              <a:rPr lang="ru-RU" sz="1800" dirty="0" smtClean="0"/>
              <a:t>Тушью </a:t>
            </a:r>
            <a:r>
              <a:rPr lang="ru-RU" sz="1800" dirty="0"/>
              <a:t>можно работать вместе с акварелью: они разбавляются водой и хорошо смешиваются. Можно поэкспериментировать с цветной тушью, она дает яркий цвет и красиво расплывается</a:t>
            </a:r>
            <a:r>
              <a:rPr lang="ru-RU" sz="1800" dirty="0" smtClean="0"/>
              <a:t>.</a:t>
            </a:r>
          </a:p>
          <a:p>
            <a:pPr marL="0" indent="0">
              <a:buNone/>
            </a:pPr>
            <a:r>
              <a:rPr lang="ru-RU" sz="1800" dirty="0"/>
              <a:t>2. Поверх готовой работы акварелью тушь ложится отлично, здесь есть поле для экспериментов в области графики: штрихи, черточки, орнаменты</a:t>
            </a:r>
            <a:r>
              <a:rPr lang="ru-RU" sz="1800" dirty="0" smtClean="0"/>
              <a:t>…</a:t>
            </a:r>
          </a:p>
          <a:p>
            <a:pPr marL="0" indent="0">
              <a:buNone/>
            </a:pPr>
            <a:r>
              <a:rPr lang="ru-RU" sz="1800" dirty="0" smtClean="0"/>
              <a:t>3. Масляная </a:t>
            </a:r>
            <a:r>
              <a:rPr lang="ru-RU" sz="1800" dirty="0"/>
              <a:t>пастель не размывается водой и резервирует бумагу. В эксперименте с акварельной бумагой можно попробовать создать рыхлую структуру, сделать штрихи и сверху покрыть акварелью</a:t>
            </a:r>
            <a:r>
              <a:rPr lang="ru-RU" sz="1800" dirty="0" smtClean="0"/>
              <a:t>.</a:t>
            </a:r>
          </a:p>
          <a:p>
            <a:pPr marL="0" indent="0">
              <a:buNone/>
            </a:pPr>
            <a:r>
              <a:rPr lang="ru-RU" sz="1800" dirty="0" smtClean="0"/>
              <a:t>4. Поверх </a:t>
            </a:r>
            <a:r>
              <a:rPr lang="ru-RU" sz="1800" dirty="0"/>
              <a:t>акварельной тонировки можно в технике «сграффито» покрыть бумагу масляной пастелью и процарапать рисунок до акварели деревянной палочкой.</a:t>
            </a:r>
          </a:p>
        </p:txBody>
      </p:sp>
      <p:sp>
        <p:nvSpPr>
          <p:cNvPr id="2" name="Заголовок 1"/>
          <p:cNvSpPr>
            <a:spLocks noGrp="1"/>
          </p:cNvSpPr>
          <p:nvPr>
            <p:ph type="title"/>
          </p:nvPr>
        </p:nvSpPr>
        <p:spPr>
          <a:xfrm>
            <a:off x="107504" y="333753"/>
            <a:ext cx="8856984" cy="1367055"/>
          </a:xfrm>
        </p:spPr>
        <p:txBody>
          <a:bodyPr/>
          <a:lstStyle/>
          <a:p>
            <a:r>
              <a:rPr lang="ru-RU" sz="2800" b="1" dirty="0">
                <a:effectLst>
                  <a:outerShdw blurRad="38100" dist="38100" dir="2700000" algn="tl">
                    <a:srgbClr val="000000">
                      <a:alpha val="43137"/>
                    </a:srgbClr>
                  </a:outerShdw>
                </a:effectLst>
              </a:rPr>
              <a:t>Эксперименты сочетания разных </a:t>
            </a:r>
            <a:r>
              <a:rPr lang="ru-RU" sz="2800" b="1" dirty="0" smtClean="0">
                <a:effectLst>
                  <a:outerShdw blurRad="38100" dist="38100" dir="2700000" algn="tl">
                    <a:srgbClr val="000000">
                      <a:alpha val="43137"/>
                    </a:srgbClr>
                  </a:outerShdw>
                </a:effectLst>
              </a:rPr>
              <a:t>материалов</a:t>
            </a:r>
            <a:br>
              <a:rPr lang="ru-RU" sz="2800" b="1" dirty="0" smtClean="0">
                <a:effectLst>
                  <a:outerShdw blurRad="38100" dist="38100" dir="2700000" algn="tl">
                    <a:srgbClr val="000000">
                      <a:alpha val="43137"/>
                    </a:srgbClr>
                  </a:outerShdw>
                </a:effectLst>
              </a:rPr>
            </a:br>
            <a:r>
              <a:rPr lang="ru-RU" sz="2800" b="1" dirty="0" smtClean="0">
                <a:effectLst>
                  <a:outerShdw blurRad="38100" dist="38100" dir="2700000" algn="tl">
                    <a:srgbClr val="000000">
                      <a:alpha val="43137"/>
                    </a:srgbClr>
                  </a:outerShdw>
                </a:effectLst>
              </a:rPr>
              <a:t> </a:t>
            </a:r>
            <a:br>
              <a:rPr lang="ru-RU" sz="2800" b="1" dirty="0" smtClean="0">
                <a:effectLst>
                  <a:outerShdw blurRad="38100" dist="38100" dir="2700000" algn="tl">
                    <a:srgbClr val="000000">
                      <a:alpha val="43137"/>
                    </a:srgbClr>
                  </a:outerShdw>
                </a:effectLst>
              </a:rPr>
            </a:br>
            <a:r>
              <a:rPr lang="ru-RU" sz="2800" b="1" i="1" dirty="0" smtClean="0">
                <a:solidFill>
                  <a:schemeClr val="tx1"/>
                </a:solidFill>
                <a:latin typeface="Arial Black" pitchFamily="34" charset="0"/>
              </a:rPr>
              <a:t>Тушь и акварель</a:t>
            </a:r>
            <a:endParaRPr lang="ru-RU" sz="2800" b="1" i="1" dirty="0">
              <a:solidFill>
                <a:schemeClr val="tx1"/>
              </a:solidFill>
              <a:latin typeface="Arial Black" pitchFamily="34" charset="0"/>
            </a:endParaRPr>
          </a:p>
        </p:txBody>
      </p:sp>
      <p:pic>
        <p:nvPicPr>
          <p:cNvPr id="4" name="Рисунок 3" descr="https://paluba.pro/uploads/medialib/thumbnails/b7f8da6f-ef72-4a15-8e53-373c5306cde7_4720x1000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2320" y="1988840"/>
            <a:ext cx="1530312" cy="986574"/>
          </a:xfrm>
          <a:prstGeom prst="rect">
            <a:avLst/>
          </a:prstGeom>
          <a:noFill/>
          <a:ln>
            <a:noFill/>
          </a:ln>
          <a:effectLst>
            <a:softEdge rad="63500"/>
          </a:effectLst>
        </p:spPr>
      </p:pic>
      <p:pic>
        <p:nvPicPr>
          <p:cNvPr id="6" name="Рисунок 5" descr="https://paluba.pro/uploads/medialib/thumbnails/96094e79-f1b5-4246-991e-cd929b3d3083_2320x10000.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6376" y="3068960"/>
            <a:ext cx="1026256" cy="1008112"/>
          </a:xfrm>
          <a:prstGeom prst="rect">
            <a:avLst/>
          </a:prstGeom>
          <a:noFill/>
          <a:ln>
            <a:noFill/>
          </a:ln>
          <a:effectLst>
            <a:softEdge rad="63500"/>
          </a:effectLst>
        </p:spPr>
      </p:pic>
      <p:pic>
        <p:nvPicPr>
          <p:cNvPr id="2050" name="Picture 2" descr="https://paluba.pro/uploads/medialib/thumbnails/5c72b8e3-4bd6-4631-bddb-8d7f7866c0f5_2360x1000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92280" y="4437112"/>
            <a:ext cx="1728192" cy="11524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0546" y="5488702"/>
            <a:ext cx="1880483" cy="126386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51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60648"/>
            <a:ext cx="7756263" cy="2206378"/>
          </a:xfrm>
        </p:spPr>
        <p:txBody>
          <a:bodyPr/>
          <a:lstStyle/>
          <a:p>
            <a:r>
              <a:rPr lang="ru-RU" sz="2800" b="1" dirty="0"/>
              <a:t>Флюид </a:t>
            </a:r>
            <a:r>
              <a:rPr lang="ru-RU" sz="2800" b="1" dirty="0" smtClean="0"/>
              <a:t>Арт</a:t>
            </a:r>
            <a:br>
              <a:rPr lang="ru-RU" sz="2800" b="1" dirty="0" smtClean="0"/>
            </a:br>
            <a:r>
              <a:rPr lang="ru-RU" sz="2800" b="1" dirty="0" smtClean="0"/>
              <a:t> Акриловая заливка</a:t>
            </a:r>
            <a:r>
              <a:rPr lang="ru-RU" b="1" dirty="0"/>
              <a:t/>
            </a:r>
            <a:br>
              <a:rPr lang="ru-RU" b="1" dirty="0"/>
            </a:br>
            <a:endParaRPr lang="ru-RU"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435581" y="908720"/>
            <a:ext cx="2408374" cy="160352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7504" y="2204864"/>
            <a:ext cx="6750496" cy="4247317"/>
          </a:xfrm>
          <a:prstGeom prst="rect">
            <a:avLst/>
          </a:prstGeom>
        </p:spPr>
        <p:txBody>
          <a:bodyPr wrap="square">
            <a:spAutoFit/>
          </a:bodyPr>
          <a:lstStyle/>
          <a:p>
            <a:pPr marL="285750" indent="-285750">
              <a:buFont typeface="Courier New" pitchFamily="49" charset="0"/>
              <a:buChar char="o"/>
            </a:pPr>
            <a:r>
              <a:rPr lang="ru-RU" dirty="0"/>
              <a:t>Флюид Арт – это техника рисования жидким акрилом, с английского переводится как жидкое искусство. Этот вид абстрактной живописи основан на рисовании акриловой краской, которой придают жидкую текучую консистенцию. Жидкий акрил разных цветов поочередно или одновременно выливают на холст, где цвета перемешиваются и формируют абстрактный рисунок. В зависимости от выбора цветов и добавок каждый раз создаются разные уникальные </a:t>
            </a:r>
            <a:r>
              <a:rPr lang="ru-RU" dirty="0" smtClean="0"/>
              <a:t>эффекты.</a:t>
            </a:r>
          </a:p>
          <a:p>
            <a:pPr marL="285750" indent="-285750">
              <a:buFont typeface="Courier New" pitchFamily="49" charset="0"/>
              <a:buChar char="o"/>
            </a:pPr>
            <a:r>
              <a:rPr lang="ru-RU" dirty="0"/>
              <a:t>Для рисования в технике Флюид Арт подойдут разные типы акриловых красок. Тем не менее, качество красок значительно влияет на сохранность внешнего вида и долговечность картины. Качественные краски не растрескиваются и дольше сохраняют привлекательный </a:t>
            </a:r>
            <a:r>
              <a:rPr lang="ru-RU" dirty="0" smtClean="0"/>
              <a:t>вид.</a:t>
            </a:r>
          </a:p>
          <a:p>
            <a:pPr marL="285750" indent="-285750">
              <a:buFont typeface="Courier New" pitchFamily="49" charset="0"/>
              <a:buChar char="o"/>
            </a:pPr>
            <a:r>
              <a:rPr lang="ru-RU" dirty="0"/>
              <a:t>В качестве разбавителя </a:t>
            </a:r>
            <a:r>
              <a:rPr lang="ru-RU" dirty="0" smtClean="0"/>
              <a:t> </a:t>
            </a:r>
            <a:r>
              <a:rPr lang="ru-RU" dirty="0"/>
              <a:t>часто используют клей </a:t>
            </a:r>
            <a:r>
              <a:rPr lang="ru-RU" dirty="0" smtClean="0"/>
              <a:t>ПВА и воду</a:t>
            </a:r>
            <a:r>
              <a:rPr lang="ru-RU" dirty="0"/>
              <a:t> в соотношении 1:1</a:t>
            </a:r>
            <a:r>
              <a:rPr lang="ru-RU" dirty="0" smtClean="0"/>
              <a:t>.</a:t>
            </a:r>
            <a:endParaRPr lang="ru-RU" dirty="0"/>
          </a:p>
        </p:txBody>
      </p:sp>
      <p:pic>
        <p:nvPicPr>
          <p:cNvPr id="3076" name="Picture 4" descr="ЖИДКИЙ АКРИЛ, арт-терапия в художественной студии Kadariya art - YouTub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0814" y="2780928"/>
            <a:ext cx="2093141" cy="117739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8" name="Picture 6" descr="Флюид Арт: Рисование жидким акрилом"/>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6025" y="4059592"/>
            <a:ext cx="1837930" cy="12111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80" name="Picture 8" descr="Что такое Fluid Art: руководство для начинающих ⋆ Арт-Квартира"/>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308304" y="5373216"/>
            <a:ext cx="1641208" cy="135189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82" name="Picture 10" descr="Rainbow Acrylic Tree Ring Pour 12x12&quot; Abstract Fluid Art | Original  Painting by SarahHittArt | Flow painting, Etsy painting, Fluid ar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79512" y="188640"/>
            <a:ext cx="3303240" cy="1800200"/>
          </a:xfrm>
          <a:prstGeom prst="rect">
            <a:avLst/>
          </a:prstGeom>
          <a:ln>
            <a:noFill/>
          </a:ln>
          <a:effectLst>
            <a:softEdge rad="112500"/>
          </a:effectLst>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60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570156"/>
            <a:ext cx="7756263" cy="626596"/>
          </a:xfrm>
        </p:spPr>
        <p:txBody>
          <a:bodyPr/>
          <a:lstStyle/>
          <a:p>
            <a:r>
              <a:rPr lang="ru-RU" sz="3200" b="1" dirty="0"/>
              <a:t>5 основных техник Флюид Арт</a:t>
            </a:r>
            <a:r>
              <a:rPr lang="ru-RU" b="1" dirty="0"/>
              <a:t/>
            </a:r>
            <a:br>
              <a:rPr lang="ru-RU" b="1" dirty="0"/>
            </a:br>
            <a:endParaRPr lang="ru-RU"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9002" y="872735"/>
            <a:ext cx="3206597" cy="240913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Флюид арт (Fluidart), как технология развития творческих способностей  детей. Презентация к мастер класс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908720"/>
            <a:ext cx="3319184" cy="24937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4" name="Picture 8" descr="Флюид арт (Fluidart), как технология развития творческих способностей  детей. Презентация к мастер классу"/>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85394" y="2155578"/>
            <a:ext cx="3072786" cy="230859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3140969"/>
            <a:ext cx="2880320" cy="3539430"/>
          </a:xfrm>
          <a:prstGeom prst="rect">
            <a:avLst/>
          </a:prstGeom>
        </p:spPr>
        <p:txBody>
          <a:bodyPr wrap="square">
            <a:spAutoFit/>
          </a:bodyPr>
          <a:lstStyle/>
          <a:p>
            <a:r>
              <a:rPr lang="ru-RU" sz="1600" dirty="0"/>
              <a:t>Самыми популярными техниками Флюид Арт являются традиционная заливка, заливка лужами, грязная заливка, заливка кольцами и перевернутый стакан. Несмотря на то, что в каждой из этих техник в мире ежедневно создаются сотни картин, каждая картина Флюид Арт неповторима и уникальна. Этим и прекрасна абстрактная живопись жидким акрилом.</a:t>
            </a:r>
          </a:p>
        </p:txBody>
      </p:sp>
      <p:pic>
        <p:nvPicPr>
          <p:cNvPr id="4102" name="Picture 6" descr="Флюид арт (Fluidart), как технология развития творческих способностей  детей. Презентация к мастер классу"/>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58180" y="3595117"/>
            <a:ext cx="3258695" cy="24482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6" name="Picture 10" descr="Флюид арт (Fluidart), как технология развития творческих способностей  детей. Презентация к мастер классу"/>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7944" y="4720785"/>
            <a:ext cx="2844673" cy="213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16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рельефные.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88224" y="1526278"/>
            <a:ext cx="2404864" cy="173427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07503" y="2248347"/>
            <a:ext cx="7128793" cy="4493021"/>
          </a:xfrm>
        </p:spPr>
        <p:txBody>
          <a:bodyPr>
            <a:normAutofit fontScale="62500" lnSpcReduction="20000"/>
          </a:bodyPr>
          <a:lstStyle/>
          <a:p>
            <a:pPr marL="0" indent="0">
              <a:buNone/>
            </a:pPr>
            <a:r>
              <a:rPr lang="ru-RU" dirty="0" smtClean="0">
                <a:hlinkClick r:id="rId3" tooltip="Акриловая рельефная паста"/>
              </a:rPr>
              <a:t>Акриловая </a:t>
            </a:r>
            <a:r>
              <a:rPr lang="ru-RU" dirty="0">
                <a:hlinkClick r:id="rId3" tooltip="Акриловая рельефная паста"/>
              </a:rPr>
              <a:t>рельефная паста</a:t>
            </a:r>
            <a:r>
              <a:rPr lang="ru-RU" dirty="0"/>
              <a:t> представляет собой смесь тонкомолотого </a:t>
            </a:r>
            <a:endParaRPr lang="ru-RU" dirty="0" smtClean="0"/>
          </a:p>
          <a:p>
            <a:pPr marL="0" indent="0">
              <a:buNone/>
            </a:pPr>
            <a:r>
              <a:rPr lang="ru-RU" dirty="0" smtClean="0"/>
              <a:t>мрамора </a:t>
            </a:r>
            <a:r>
              <a:rPr lang="ru-RU" dirty="0"/>
              <a:t>и водной дисперсии акриловой смолы, является водорастворимым, экологически безопасным материалом и обладает прекрасными </a:t>
            </a:r>
            <a:r>
              <a:rPr lang="ru-RU" dirty="0" smtClean="0"/>
              <a:t>потребитель</a:t>
            </a:r>
          </a:p>
          <a:p>
            <a:pPr marL="0" indent="0">
              <a:buNone/>
            </a:pPr>
            <a:r>
              <a:rPr lang="ru-RU" dirty="0" err="1" smtClean="0"/>
              <a:t>скими</a:t>
            </a:r>
            <a:r>
              <a:rPr lang="ru-RU" dirty="0" smtClean="0"/>
              <a:t> </a:t>
            </a:r>
            <a:r>
              <a:rPr lang="ru-RU" dirty="0"/>
              <a:t>свойствами.</a:t>
            </a:r>
          </a:p>
          <a:p>
            <a:pPr marL="0" indent="0">
              <a:buNone/>
            </a:pPr>
            <a:r>
              <a:rPr lang="ru-RU" dirty="0" smtClean="0"/>
              <a:t>- Рельефные пасты бывают белыми </a:t>
            </a:r>
            <a:r>
              <a:rPr lang="ru-RU" dirty="0"/>
              <a:t>и </a:t>
            </a:r>
            <a:r>
              <a:rPr lang="ru-RU" dirty="0" smtClean="0"/>
              <a:t>цветными.</a:t>
            </a:r>
          </a:p>
          <a:p>
            <a:pPr marL="0" indent="0">
              <a:buNone/>
            </a:pPr>
            <a:r>
              <a:rPr lang="ru-RU" dirty="0" smtClean="0"/>
              <a:t>Белая </a:t>
            </a:r>
            <a:r>
              <a:rPr lang="ru-RU" dirty="0"/>
              <a:t>паста делится на два вида: </a:t>
            </a:r>
            <a:r>
              <a:rPr lang="ru-RU" b="1" dirty="0">
                <a:hlinkClick r:id="rId4" tooltip="акриловая рельефная паста грубая"/>
              </a:rPr>
              <a:t>Грубая</a:t>
            </a:r>
            <a:r>
              <a:rPr lang="ru-RU" dirty="0"/>
              <a:t> и </a:t>
            </a:r>
            <a:r>
              <a:rPr lang="ru-RU" b="1" dirty="0">
                <a:hlinkClick r:id="rId5" tooltip="акриловая рельефная паста тонкая"/>
              </a:rPr>
              <a:t>Тонкая</a:t>
            </a:r>
            <a:r>
              <a:rPr lang="ru-RU" dirty="0" smtClean="0"/>
              <a:t>.</a:t>
            </a:r>
            <a:r>
              <a:rPr lang="ru-RU" dirty="0"/>
              <a:t> Рельеф грубой пасты, после высыхания, будет шершавый и пористый. Тонкая паста имеет гладкую шелковистую структуру поверхности</a:t>
            </a:r>
            <a:r>
              <a:rPr lang="ru-RU" dirty="0" smtClean="0"/>
              <a:t> </a:t>
            </a:r>
            <a:r>
              <a:rPr lang="ru-RU" dirty="0"/>
              <a:t>Совмещение двух паст в рельефных работах позволяет добиваться интересных фактурных </a:t>
            </a:r>
            <a:r>
              <a:rPr lang="ru-RU" dirty="0" smtClean="0"/>
              <a:t>эффектов. </a:t>
            </a:r>
            <a:r>
              <a:rPr lang="ru-RU" dirty="0"/>
              <a:t>Т</a:t>
            </a:r>
            <a:r>
              <a:rPr lang="ru-RU" dirty="0" smtClean="0"/>
              <a:t>онкая </a:t>
            </a:r>
            <a:r>
              <a:rPr lang="ru-RU" dirty="0"/>
              <a:t>паста </a:t>
            </a:r>
            <a:r>
              <a:rPr lang="ru-RU" dirty="0" smtClean="0"/>
              <a:t>имеет мягкую </a:t>
            </a:r>
            <a:r>
              <a:rPr lang="ru-RU" dirty="0"/>
              <a:t>консистенцию, чем грубая и держит меньший рельеф. </a:t>
            </a:r>
            <a:r>
              <a:rPr lang="ru-RU" b="1" dirty="0">
                <a:hlinkClick r:id="rId6" tooltip="рельефная паста цветная"/>
              </a:rPr>
              <a:t>Цветные пасты</a:t>
            </a:r>
            <a:r>
              <a:rPr lang="ru-RU" dirty="0"/>
              <a:t> содержат в себе пигмент и по своей текстуре более приближены к грубой пасте. По насыщению пигментом будет максимально соответствовать своему названию.</a:t>
            </a:r>
            <a:endParaRPr lang="ru-RU" dirty="0" smtClean="0"/>
          </a:p>
          <a:p>
            <a:pPr marL="0" indent="0">
              <a:buNone/>
            </a:pPr>
            <a:r>
              <a:rPr lang="ru-RU" dirty="0" smtClean="0"/>
              <a:t>- Акриловая </a:t>
            </a:r>
            <a:r>
              <a:rPr lang="ru-RU" dirty="0"/>
              <a:t>рельефная паста незаменима в фактурном моделировании поверхностей, наносится практически на любую основу. Впитывающие поверхности, такие как холст, картон, дерево, штукатурка, следует предварительно подготовить к нанесению пасты — загрунтовать </a:t>
            </a:r>
            <a:r>
              <a:rPr lang="ru-RU" dirty="0">
                <a:hlinkClick r:id="rId7" tooltip="грунт акриловый"/>
              </a:rPr>
              <a:t>акриловым грунтом</a:t>
            </a:r>
            <a:r>
              <a:rPr lang="ru-RU" dirty="0"/>
              <a:t> или </a:t>
            </a:r>
            <a:r>
              <a:rPr lang="ru-RU" dirty="0">
                <a:hlinkClick r:id="rId8" tooltip="Лак акриловый"/>
              </a:rPr>
              <a:t>акриловым лаком</a:t>
            </a:r>
            <a:r>
              <a:rPr lang="ru-RU" dirty="0"/>
              <a:t>, разбавленным в воде (на одну часть лака две части воды</a:t>
            </a:r>
            <a:r>
              <a:rPr lang="ru-RU" dirty="0" smtClean="0"/>
              <a:t>).</a:t>
            </a:r>
          </a:p>
          <a:p>
            <a:pPr marL="0" indent="0">
              <a:buNone/>
            </a:pPr>
            <a:r>
              <a:rPr lang="ru-RU" dirty="0" smtClean="0"/>
              <a:t>- Рельефная </a:t>
            </a:r>
            <a:r>
              <a:rPr lang="ru-RU" dirty="0"/>
              <a:t>акриловая паста может использоваться для реставрации, штукатурки или воссоздания элементов рам, скульптур, изделий из керамики. Рельефная акриловая паста может использоваться практически на любых поверхностях, благодаря своей эластичности может обрабатываться шпателями, мастихинами, ножами, </a:t>
            </a:r>
            <a:r>
              <a:rPr lang="ru-RU" dirty="0" err="1"/>
              <a:t>шилами</a:t>
            </a:r>
            <a:r>
              <a:rPr lang="ru-RU" dirty="0"/>
              <a:t> и другими инструментами для формовки или резки.</a:t>
            </a:r>
            <a:endParaRPr lang="ru-RU" dirty="0" smtClean="0"/>
          </a:p>
        </p:txBody>
      </p:sp>
      <p:sp>
        <p:nvSpPr>
          <p:cNvPr id="3" name="Заголовок 2"/>
          <p:cNvSpPr>
            <a:spLocks noGrp="1"/>
          </p:cNvSpPr>
          <p:nvPr>
            <p:ph type="title"/>
          </p:nvPr>
        </p:nvSpPr>
        <p:spPr>
          <a:xfrm>
            <a:off x="179512" y="116632"/>
            <a:ext cx="8784976" cy="1507774"/>
          </a:xfrm>
        </p:spPr>
        <p:txBody>
          <a:bodyPr/>
          <a:lstStyle/>
          <a:p>
            <a:r>
              <a:rPr lang="ru-RU" sz="2800" b="1" dirty="0"/>
              <a:t>Создание текстурных рельефных </a:t>
            </a:r>
            <a:r>
              <a:rPr lang="ru-RU" sz="2800" b="1" dirty="0" smtClean="0"/>
              <a:t>поверхностей</a:t>
            </a:r>
            <a:br>
              <a:rPr lang="ru-RU" sz="2800" b="1" dirty="0" smtClean="0"/>
            </a:br>
            <a:r>
              <a:rPr lang="ru-RU" sz="2800" b="1" dirty="0" smtClean="0"/>
              <a:t/>
            </a:r>
            <a:br>
              <a:rPr lang="ru-RU" sz="2800" b="1" dirty="0" smtClean="0"/>
            </a:br>
            <a:r>
              <a:rPr lang="ru-RU" sz="2800" b="1" dirty="0" smtClean="0">
                <a:latin typeface="Arial Black" pitchFamily="34" charset="0"/>
              </a:rPr>
              <a:t>Моделирующая паста</a:t>
            </a:r>
            <a:endParaRPr lang="ru-RU" sz="2800" dirty="0">
              <a:latin typeface="Arial Black" pitchFamily="34" charset="0"/>
            </a:endParaRPr>
          </a:p>
        </p:txBody>
      </p:sp>
      <p:sp>
        <p:nvSpPr>
          <p:cNvPr id="4" name="AutoShape 4" descr="Интерьерная картина&quot; Акрил+паста+поталь | В краска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6" name="Picture 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164793" y="3861048"/>
            <a:ext cx="1828296" cy="250280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825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116632"/>
            <a:ext cx="9108504" cy="1008112"/>
          </a:xfrm>
        </p:spPr>
        <p:txBody>
          <a:bodyPr/>
          <a:lstStyle/>
          <a:p>
            <a:r>
              <a:rPr lang="ru-RU" sz="3200" b="1" dirty="0"/>
              <a:t>Создание текстурных рельефных поверхностей</a:t>
            </a:r>
            <a:endParaRPr lang="ru-RU" sz="3200" dirty="0"/>
          </a:p>
        </p:txBody>
      </p:sp>
      <p:sp>
        <p:nvSpPr>
          <p:cNvPr id="7" name="Текст 6"/>
          <p:cNvSpPr>
            <a:spLocks noGrp="1"/>
          </p:cNvSpPr>
          <p:nvPr>
            <p:ph type="body" idx="1"/>
          </p:nvPr>
        </p:nvSpPr>
        <p:spPr>
          <a:xfrm>
            <a:off x="179512" y="3474668"/>
            <a:ext cx="4680520" cy="3383332"/>
          </a:xfrm>
        </p:spPr>
        <p:txBody>
          <a:bodyPr>
            <a:normAutofit fontScale="32500" lnSpcReduction="20000"/>
          </a:bodyPr>
          <a:lstStyle/>
          <a:p>
            <a:pPr algn="l"/>
            <a:r>
              <a:rPr lang="ru-RU" sz="4300" dirty="0" smtClean="0"/>
              <a:t>Эпоксидная смола с добавлением каменной крошки, блесток. </a:t>
            </a:r>
            <a:r>
              <a:rPr lang="ru-RU" sz="4300" dirty="0"/>
              <a:t>Смолой можно заливать готовые картины маслом или акрилом, поталь или предварительно просушенную рельефную поверхность (например, из гипса), сообщая ей художественную глубину (так, например, можно создавать многоцветные рельефы морского дна с кораллами и гротами</a:t>
            </a:r>
            <a:r>
              <a:rPr lang="ru-RU" sz="4300" dirty="0" smtClean="0"/>
              <a:t>).</a:t>
            </a:r>
            <a:r>
              <a:rPr lang="ru-RU" sz="4300" dirty="0"/>
              <a:t>  Акриловые краски, добавляемые к смоле, не </a:t>
            </a:r>
            <a:r>
              <a:rPr lang="ru-RU" sz="4300" dirty="0" err="1"/>
              <a:t>замутняют</a:t>
            </a:r>
            <a:r>
              <a:rPr lang="ru-RU" sz="4300" dirty="0"/>
              <a:t> и не размягчают покрытие, если в их основе отсутствует вода. В процессе работы исключите попадание воды на рабочие материалы и поверхности! Специальные красители добавляются, следуя оговорённой инструкцией пропорции (иначе состав будет плохо отвердевать). Дополнительно используют пигментные порошки (серебро, бронза, золото), люминофоры (светятся в темноте) и </a:t>
            </a:r>
            <a:r>
              <a:rPr lang="ru-RU" sz="4300" dirty="0" err="1"/>
              <a:t>глиттеры</a:t>
            </a:r>
            <a:r>
              <a:rPr lang="ru-RU" sz="4300" dirty="0"/>
              <a:t> (блёстки различных размеров и форм). На загустевающей смоле прочно закрепляются и удерживаются кристаллы </a:t>
            </a:r>
            <a:r>
              <a:rPr lang="ru-RU" sz="4300" dirty="0" err="1"/>
              <a:t>Сваровски</a:t>
            </a:r>
            <a:r>
              <a:rPr lang="ru-RU" sz="4300" dirty="0"/>
              <a:t> и иные финишные элементы декора</a:t>
            </a:r>
            <a:r>
              <a:rPr lang="ru-RU" sz="2900" dirty="0"/>
              <a:t>.</a:t>
            </a:r>
          </a:p>
          <a:p>
            <a:r>
              <a:rPr lang="ru-RU" dirty="0"/>
              <a:t> </a:t>
            </a:r>
          </a:p>
        </p:txBody>
      </p:sp>
      <p:pic>
        <p:nvPicPr>
          <p:cNvPr id="6146" name="Picture 2"/>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5148064" y="988299"/>
            <a:ext cx="3744416" cy="282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Текст 7"/>
          <p:cNvSpPr>
            <a:spLocks noGrp="1"/>
          </p:cNvSpPr>
          <p:nvPr>
            <p:ph type="body" sz="quarter" idx="3"/>
          </p:nvPr>
        </p:nvSpPr>
        <p:spPr>
          <a:xfrm>
            <a:off x="5364088" y="2996952"/>
            <a:ext cx="3528392" cy="720080"/>
          </a:xfrm>
        </p:spPr>
        <p:txBody>
          <a:bodyPr>
            <a:noAutofit/>
          </a:bodyPr>
          <a:lstStyle/>
          <a:p>
            <a:r>
              <a:rPr lang="ru-RU" sz="2000" b="1" dirty="0" smtClean="0">
                <a:solidFill>
                  <a:schemeClr val="bg1"/>
                </a:solidFill>
                <a:latin typeface="Arial" pitchFamily="34" charset="0"/>
                <a:cs typeface="Arial" pitchFamily="34" charset="0"/>
              </a:rPr>
              <a:t>Смешенная </a:t>
            </a:r>
            <a:r>
              <a:rPr lang="ru-RU" sz="2000" b="1" dirty="0">
                <a:solidFill>
                  <a:schemeClr val="bg1"/>
                </a:solidFill>
                <a:latin typeface="Arial" pitchFamily="34" charset="0"/>
                <a:cs typeface="Arial" pitchFamily="34" charset="0"/>
              </a:rPr>
              <a:t>т</a:t>
            </a:r>
            <a:r>
              <a:rPr lang="ru-RU" sz="2000" b="1" dirty="0" smtClean="0">
                <a:solidFill>
                  <a:schemeClr val="bg1"/>
                </a:solidFill>
                <a:latin typeface="Arial" pitchFamily="34" charset="0"/>
                <a:cs typeface="Arial" pitchFamily="34" charset="0"/>
              </a:rPr>
              <a:t>ехника с поталью</a:t>
            </a:r>
            <a:endParaRPr lang="ru-RU" sz="2000" b="1" dirty="0">
              <a:solidFill>
                <a:schemeClr val="bg1"/>
              </a:solidFill>
              <a:latin typeface="Arial" pitchFamily="34" charset="0"/>
              <a:cs typeface="Arial" pitchFamily="34" charset="0"/>
            </a:endParaRPr>
          </a:p>
        </p:txBody>
      </p:sp>
      <p:pic>
        <p:nvPicPr>
          <p:cNvPr id="6148" name="Picture 4" descr="Флюид арт. Жидкий акрил. Смешанная техника. Интерьерная картина. Поталь.  Текстурная паста. - YouTub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21412" y="1916832"/>
            <a:ext cx="2759508" cy="164746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3563888" y="105273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5004048" y="3789040"/>
            <a:ext cx="4032448" cy="2585323"/>
          </a:xfrm>
          <a:prstGeom prst="rect">
            <a:avLst/>
          </a:prstGeom>
        </p:spPr>
        <p:txBody>
          <a:bodyPr wrap="square">
            <a:spAutoFit/>
          </a:bodyPr>
          <a:lstStyle/>
          <a:p>
            <a:r>
              <a:rPr lang="ru-RU" sz="1600" b="1" dirty="0"/>
              <a:t>Текстурные пасты</a:t>
            </a:r>
            <a:r>
              <a:rPr lang="ru-RU" sz="1600" dirty="0"/>
              <a:t> </a:t>
            </a:r>
            <a:r>
              <a:rPr lang="ru-RU" sz="1600" i="1" dirty="0"/>
              <a:t>— ещё их называют моделирующими или структурными — </a:t>
            </a:r>
            <a:r>
              <a:rPr lang="ru-RU" sz="1600" dirty="0"/>
              <a:t>представляют собой</a:t>
            </a:r>
            <a:r>
              <a:rPr lang="ru-RU" sz="1600" b="1" dirty="0"/>
              <a:t> густые акриловые составы</a:t>
            </a:r>
            <a:r>
              <a:rPr lang="ru-RU" sz="1600" dirty="0"/>
              <a:t>, на водной основе, позволяющие создавать различные </a:t>
            </a:r>
            <a:r>
              <a:rPr lang="ru-RU" sz="1600" b="1" dirty="0"/>
              <a:t>фактуры и рельефы</a:t>
            </a:r>
            <a:r>
              <a:rPr lang="ru-RU" sz="1600" dirty="0"/>
              <a:t> на </a:t>
            </a:r>
            <a:r>
              <a:rPr lang="ru-RU" sz="1600" dirty="0" smtClean="0"/>
              <a:t>поверхности</a:t>
            </a:r>
            <a:r>
              <a:rPr lang="ru-RU" sz="1600" dirty="0"/>
              <a:t>,</a:t>
            </a:r>
            <a:r>
              <a:rPr lang="ru-RU" sz="1600" dirty="0" smtClean="0"/>
              <a:t> имитируя </a:t>
            </a:r>
            <a:r>
              <a:rPr lang="ru-RU" sz="1600" dirty="0"/>
              <a:t>различные фактуры, например, древесину, металл, камень. Или добавлять пасту в замес с акриловой краской, придавая густоту и фактурность мазку</a:t>
            </a:r>
            <a:r>
              <a:rPr lang="ru-RU" dirty="0"/>
              <a:t>.</a:t>
            </a:r>
          </a:p>
        </p:txBody>
      </p:sp>
      <p:pic>
        <p:nvPicPr>
          <p:cNvPr id="1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007694"/>
            <a:ext cx="1512168" cy="2018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76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Изостудия\Desktop\Screenshot_20211012-191306.jpg"/>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67544" y="2081462"/>
            <a:ext cx="3240581" cy="38782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688490" y="620688"/>
            <a:ext cx="7756263" cy="1872208"/>
          </a:xfrm>
        </p:spPr>
        <p:txBody>
          <a:bodyPr/>
          <a:lstStyle/>
          <a:p>
            <a:r>
              <a:rPr lang="ru-RU" dirty="0">
                <a:solidFill>
                  <a:schemeClr val="accent6">
                    <a:lumMod val="75000"/>
                  </a:schemeClr>
                </a:solidFill>
                <a:effectLst>
                  <a:outerShdw blurRad="38100" dist="38100" dir="2700000" algn="tl">
                    <a:srgbClr val="000000">
                      <a:alpha val="43137"/>
                    </a:srgbClr>
                  </a:outerShdw>
                </a:effectLst>
                <a:latin typeface="Arial Black" pitchFamily="34" charset="0"/>
              </a:rPr>
              <a:t>СКУЛЬПТУРА – </a:t>
            </a:r>
            <a:r>
              <a:rPr lang="ru-RU" dirty="0" smtClean="0">
                <a:solidFill>
                  <a:schemeClr val="accent6">
                    <a:lumMod val="75000"/>
                  </a:schemeClr>
                </a:solidFill>
                <a:effectLst>
                  <a:outerShdw blurRad="38100" dist="38100" dir="2700000" algn="tl">
                    <a:srgbClr val="000000">
                      <a:alpha val="43137"/>
                    </a:srgbClr>
                  </a:outerShdw>
                </a:effectLst>
                <a:latin typeface="Arial Black" pitchFamily="34" charset="0"/>
              </a:rPr>
              <a:t>АКРОЛИТ</a:t>
            </a:r>
            <a:r>
              <a:rPr lang="ru-RU" dirty="0"/>
              <a:t/>
            </a:r>
            <a:br>
              <a:rPr lang="ru-RU" dirty="0"/>
            </a:br>
            <a:endParaRPr lang="ru-RU" dirty="0"/>
          </a:p>
        </p:txBody>
      </p:sp>
      <p:pic>
        <p:nvPicPr>
          <p:cNvPr id="5" name="Picture 3" descr="C:\Users\Изостудия\Desktop\Screenshot_20211028_124805_com.android.gallery3d.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60032" y="2081462"/>
            <a:ext cx="3954759" cy="46410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29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MG_20211025_145748.jpg"/>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788024" y="2132856"/>
            <a:ext cx="3749726" cy="3878263"/>
          </a:xfrm>
          <a:prstGeom prst="rect">
            <a:avLst/>
          </a:prstGeom>
          <a:noFill/>
          <a:effectLst>
            <a:glow rad="11684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688491" y="620688"/>
            <a:ext cx="4099534" cy="5256584"/>
          </a:xfrm>
        </p:spPr>
        <p:txBody>
          <a:bodyPr/>
          <a:lstStyle/>
          <a:p>
            <a: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t/>
            </a:r>
            <a:b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br>
            <a:r>
              <a:rPr lang="ru-RU" sz="4400" dirty="0" smtClean="0">
                <a:solidFill>
                  <a:schemeClr val="accent6">
                    <a:lumMod val="75000"/>
                  </a:schemeClr>
                </a:solidFill>
                <a:effectLst>
                  <a:outerShdw blurRad="38100" dist="38100" dir="2700000" algn="tl">
                    <a:srgbClr val="000000">
                      <a:alpha val="43137"/>
                    </a:srgbClr>
                  </a:outerShdw>
                </a:effectLst>
                <a:latin typeface="Arial Black" pitchFamily="34" charset="0"/>
              </a:rPr>
              <a:t>АКРОЛИТ </a:t>
            </a:r>
            <a: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t/>
            </a:r>
            <a:b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br>
            <a:r>
              <a:rPr lang="ru-RU" sz="2800" dirty="0">
                <a:solidFill>
                  <a:schemeClr val="accent6">
                    <a:lumMod val="75000"/>
                  </a:schemeClr>
                </a:solidFill>
                <a:effectLst>
                  <a:outerShdw blurRad="38100" dist="38100" dir="2700000" algn="tl">
                    <a:srgbClr val="000000">
                      <a:alpha val="43137"/>
                    </a:srgbClr>
                  </a:outerShdw>
                </a:effectLst>
                <a:latin typeface="Arial Black" pitchFamily="34" charset="0"/>
              </a:rPr>
              <a:t/>
            </a:r>
            <a:br>
              <a:rPr lang="ru-RU" sz="2800" dirty="0">
                <a:solidFill>
                  <a:schemeClr val="accent6">
                    <a:lumMod val="75000"/>
                  </a:schemeClr>
                </a:solidFill>
                <a:effectLst>
                  <a:outerShdw blurRad="38100" dist="38100" dir="2700000" algn="tl">
                    <a:srgbClr val="000000">
                      <a:alpha val="43137"/>
                    </a:srgbClr>
                  </a:outerShdw>
                </a:effectLst>
                <a:latin typeface="Arial Black" pitchFamily="34" charset="0"/>
              </a:rPr>
            </a:br>
            <a: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t/>
            </a:r>
            <a:b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br>
            <a: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t/>
            </a:r>
            <a:br>
              <a:rPr lang="ru-RU" sz="2800" dirty="0" smtClean="0">
                <a:solidFill>
                  <a:schemeClr val="accent6">
                    <a:lumMod val="75000"/>
                  </a:schemeClr>
                </a:solidFill>
                <a:effectLst>
                  <a:outerShdw blurRad="38100" dist="38100" dir="2700000" algn="tl">
                    <a:srgbClr val="000000">
                      <a:alpha val="43137"/>
                    </a:srgbClr>
                  </a:outerShdw>
                </a:effectLst>
                <a:latin typeface="Arial Black" pitchFamily="34" charset="0"/>
              </a:rPr>
            </a:br>
            <a:r>
              <a:rPr lang="ru-RU" sz="2800" dirty="0" smtClean="0"/>
              <a:t>Это смешенная техника из гипса и цемента. Изделия  в этой технике  могут быть украшением для сада, дачного участка, парковой зоны</a:t>
            </a:r>
            <a:r>
              <a:rPr lang="ru-RU" sz="2800" dirty="0"/>
              <a:t>. </a:t>
            </a:r>
            <a:r>
              <a:rPr lang="ru-RU" dirty="0"/>
              <a:t/>
            </a:r>
            <a:br>
              <a:rPr lang="ru-RU" dirty="0"/>
            </a:br>
            <a:endParaRPr lang="ru-RU" dirty="0"/>
          </a:p>
        </p:txBody>
      </p:sp>
    </p:spTree>
    <p:extLst>
      <p:ext uri="{BB962C8B-B14F-4D97-AF65-F5344CB8AC3E}">
        <p14:creationId xmlns:p14="http://schemas.microsoft.com/office/powerpoint/2010/main" val="247415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07903" y="1387737"/>
            <a:ext cx="4252755" cy="1731982"/>
          </a:xfrm>
        </p:spPr>
        <p:txBody>
          <a:bodyPr/>
          <a:lstStyle/>
          <a:p>
            <a:endParaRPr lang="ru-RU" dirty="0"/>
          </a:p>
        </p:txBody>
      </p:sp>
      <p:sp>
        <p:nvSpPr>
          <p:cNvPr id="3" name="Подзаголовок 2"/>
          <p:cNvSpPr>
            <a:spLocks noGrp="1"/>
          </p:cNvSpPr>
          <p:nvPr>
            <p:ph type="subTitle" idx="1"/>
          </p:nvPr>
        </p:nvSpPr>
        <p:spPr>
          <a:xfrm>
            <a:off x="395536" y="548680"/>
            <a:ext cx="2736304" cy="5976664"/>
          </a:xfrm>
        </p:spPr>
        <p:txBody>
          <a:bodyPr>
            <a:normAutofit fontScale="92500"/>
          </a:bodyPr>
          <a:lstStyle/>
          <a:p>
            <a:r>
              <a:rPr lang="ru-RU" b="1" dirty="0" smtClean="0"/>
              <a:t>Вазон для цветов – это отличный способ внести цвет, аромат и красоту в нашу жизнь. Различные формы, габариты и оттенки цветочных вазонов позволяет изменить ландшафт любых мест от офисов, квартир, веранд и балконов. А так же любых участков, оживления улицы и т. д.</a:t>
            </a:r>
            <a:endParaRPr lang="ru-RU" b="1"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57800" y="188640"/>
            <a:ext cx="578620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05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ru-RU" dirty="0" smtClean="0"/>
              <a:t>Что такое «</a:t>
            </a:r>
            <a:r>
              <a:rPr lang="ru-RU" dirty="0" err="1" smtClean="0"/>
              <a:t>дудлинг</a:t>
            </a:r>
            <a:r>
              <a:rPr lang="ru-RU" dirty="0" smtClean="0"/>
              <a:t>»</a:t>
            </a:r>
            <a:endParaRPr lang="ru-RU" dirty="0"/>
          </a:p>
        </p:txBody>
      </p:sp>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11560" y="1844824"/>
            <a:ext cx="446449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6" y="1843383"/>
            <a:ext cx="3528392" cy="434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10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Изостудия\Desktop\Screenshot_20211024-202624.jpg"/>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803564" y="2636912"/>
            <a:ext cx="7468387"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39552" y="908720"/>
            <a:ext cx="8147248" cy="1872208"/>
          </a:xfrm>
        </p:spPr>
        <p:txBody>
          <a:bodyPr>
            <a:noAutofit/>
          </a:bodyPr>
          <a:lstStyle/>
          <a:p>
            <a:pPr algn="l"/>
            <a:r>
              <a:rPr lang="ru-RU" sz="4000" dirty="0" smtClean="0">
                <a:solidFill>
                  <a:schemeClr val="tx1"/>
                </a:solidFill>
              </a:rPr>
              <a:t>Технология приготовления </a:t>
            </a:r>
            <a:br>
              <a:rPr lang="ru-RU" sz="4000" dirty="0" smtClean="0">
                <a:solidFill>
                  <a:schemeClr val="tx1"/>
                </a:solidFill>
              </a:rPr>
            </a:br>
            <a:r>
              <a:rPr lang="ru-RU" sz="4000" dirty="0" smtClean="0">
                <a:solidFill>
                  <a:schemeClr val="tx1"/>
                </a:solidFill>
              </a:rPr>
              <a:t>раствора на основе гипса</a:t>
            </a:r>
            <a:r>
              <a:rPr lang="ru-RU" sz="3600" dirty="0" smtClean="0">
                <a:solidFill>
                  <a:schemeClr val="tx1"/>
                </a:solidFill>
              </a:rPr>
              <a:t/>
            </a:r>
            <a:br>
              <a:rPr lang="ru-RU" sz="3600" dirty="0" smtClean="0">
                <a:solidFill>
                  <a:schemeClr val="tx1"/>
                </a:solidFill>
              </a:rPr>
            </a:br>
            <a:r>
              <a:rPr lang="ru-RU" sz="3600" i="1" dirty="0">
                <a:solidFill>
                  <a:srgbClr val="00B0F0"/>
                </a:solidFill>
                <a:latin typeface="+mn-lt"/>
              </a:rPr>
              <a:t>1 способ</a:t>
            </a:r>
            <a:br>
              <a:rPr lang="ru-RU" sz="3600" i="1" dirty="0">
                <a:solidFill>
                  <a:srgbClr val="00B0F0"/>
                </a:solidFill>
                <a:latin typeface="+mn-lt"/>
              </a:rPr>
            </a:br>
            <a:r>
              <a:rPr lang="ru-RU" sz="3600" i="1" dirty="0">
                <a:solidFill>
                  <a:srgbClr val="00B0F0"/>
                </a:solidFill>
                <a:latin typeface="+mn-lt"/>
              </a:rPr>
              <a:t>гипсовый раствор</a:t>
            </a:r>
            <a:r>
              <a:rPr lang="ru-RU" sz="3600" dirty="0" smtClean="0">
                <a:solidFill>
                  <a:schemeClr val="tx1"/>
                </a:solidFill>
              </a:rPr>
              <a:t>                                     </a:t>
            </a:r>
            <a:br>
              <a:rPr lang="ru-RU" sz="3600" dirty="0" smtClean="0">
                <a:solidFill>
                  <a:schemeClr val="tx1"/>
                </a:solidFill>
              </a:rPr>
            </a:br>
            <a:r>
              <a:rPr lang="ru-RU" sz="3600" dirty="0">
                <a:solidFill>
                  <a:schemeClr val="tx1"/>
                </a:solidFill>
              </a:rPr>
              <a:t/>
            </a:r>
            <a:br>
              <a:rPr lang="ru-RU" sz="3600" dirty="0">
                <a:solidFill>
                  <a:schemeClr val="tx1"/>
                </a:solidFill>
              </a:rPr>
            </a:br>
            <a:endParaRPr lang="ru-RU" sz="3600" i="1" dirty="0">
              <a:solidFill>
                <a:srgbClr val="00B0F0"/>
              </a:solidFill>
              <a:latin typeface="+mn-lt"/>
            </a:endParaRPr>
          </a:p>
        </p:txBody>
      </p:sp>
    </p:spTree>
    <p:extLst>
      <p:ext uri="{BB962C8B-B14F-4D97-AF65-F5344CB8AC3E}">
        <p14:creationId xmlns:p14="http://schemas.microsoft.com/office/powerpoint/2010/main" val="3285035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556792"/>
            <a:ext cx="8579295" cy="1152128"/>
          </a:xfrm>
        </p:spPr>
        <p:txBody>
          <a:bodyPr>
            <a:normAutofit lnSpcReduction="10000"/>
          </a:bodyPr>
          <a:lstStyle/>
          <a:p>
            <a:pPr algn="ctr"/>
            <a:r>
              <a:rPr lang="ru-RU" dirty="0" smtClean="0"/>
              <a:t>         </a:t>
            </a:r>
          </a:p>
          <a:p>
            <a:pPr marL="0" indent="0" algn="ctr">
              <a:buNone/>
            </a:pPr>
            <a:r>
              <a:rPr lang="ru-RU" sz="4100" b="1" i="1" dirty="0" smtClean="0">
                <a:solidFill>
                  <a:srgbClr val="00B0F0"/>
                </a:solidFill>
              </a:rPr>
              <a:t>2 способ</a:t>
            </a:r>
            <a:r>
              <a:rPr lang="ru-RU" sz="4100" i="1" dirty="0" smtClean="0">
                <a:solidFill>
                  <a:srgbClr val="00B0F0"/>
                </a:solidFill>
              </a:rPr>
              <a:t> с </a:t>
            </a:r>
            <a:r>
              <a:rPr lang="ru-RU" sz="4100" i="1" dirty="0">
                <a:solidFill>
                  <a:srgbClr val="00B0F0"/>
                </a:solidFill>
              </a:rPr>
              <a:t>добавлением </a:t>
            </a:r>
            <a:r>
              <a:rPr lang="ru-RU" sz="4100" i="1" dirty="0" smtClean="0">
                <a:solidFill>
                  <a:srgbClr val="00B0F0"/>
                </a:solidFill>
              </a:rPr>
              <a:t>песка</a:t>
            </a:r>
            <a:r>
              <a:rPr lang="ru-RU" sz="4100" dirty="0" smtClean="0"/>
              <a:t>  </a:t>
            </a:r>
            <a:endParaRPr lang="ru-RU" sz="4100" dirty="0"/>
          </a:p>
        </p:txBody>
      </p:sp>
      <p:sp>
        <p:nvSpPr>
          <p:cNvPr id="2" name="Заголовок 1"/>
          <p:cNvSpPr>
            <a:spLocks noGrp="1"/>
          </p:cNvSpPr>
          <p:nvPr>
            <p:ph type="title"/>
          </p:nvPr>
        </p:nvSpPr>
        <p:spPr>
          <a:xfrm>
            <a:off x="457200" y="274638"/>
            <a:ext cx="8229600" cy="1930226"/>
          </a:xfrm>
        </p:spPr>
        <p:txBody>
          <a:bodyPr>
            <a:normAutofit fontScale="90000"/>
          </a:bodyPr>
          <a:lstStyle/>
          <a:p>
            <a:r>
              <a:rPr lang="ru-RU" dirty="0">
                <a:solidFill>
                  <a:schemeClr val="tx1"/>
                </a:solidFill>
              </a:rPr>
              <a:t>Технология приготовления </a:t>
            </a:r>
            <a:r>
              <a:rPr lang="ru-RU" dirty="0" smtClean="0">
                <a:solidFill>
                  <a:schemeClr val="tx1"/>
                </a:solidFill>
              </a:rPr>
              <a:t>раствора на основе цемента</a:t>
            </a:r>
            <a:r>
              <a:rPr lang="ru-RU" dirty="0">
                <a:solidFill>
                  <a:schemeClr val="tx1"/>
                </a:solidFill>
              </a:rPr>
              <a:t/>
            </a:r>
            <a:br>
              <a:rPr lang="ru-RU" dirty="0">
                <a:solidFill>
                  <a:schemeClr val="tx1"/>
                </a:solidFill>
              </a:rPr>
            </a:br>
            <a:endParaRPr lang="ru-RU" dirty="0"/>
          </a:p>
        </p:txBody>
      </p:sp>
      <p:pic>
        <p:nvPicPr>
          <p:cNvPr id="5122" name="Picture 2" descr="C:\Users\Изостудия\Desktop\Screenshot_20211024-201317.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1403648" y="2636912"/>
            <a:ext cx="6120680" cy="404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878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Изостудия\Desktop\Screenshot_20211024-201340.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179513" y="998635"/>
            <a:ext cx="4049003" cy="5469493"/>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a:xfrm>
            <a:off x="179513" y="116632"/>
            <a:ext cx="7704855" cy="1224136"/>
          </a:xfrm>
        </p:spPr>
        <p:txBody>
          <a:bodyPr/>
          <a:lstStyle/>
          <a:p>
            <a:pPr algn="l"/>
            <a:r>
              <a:rPr lang="ru-RU" dirty="0" smtClean="0"/>
              <a:t>         Этапы работы</a:t>
            </a:r>
            <a:br>
              <a:rPr lang="ru-RU" dirty="0" smtClean="0"/>
            </a:br>
            <a:r>
              <a:rPr lang="ru-RU" sz="1800" dirty="0" smtClean="0">
                <a:solidFill>
                  <a:schemeClr val="bg1"/>
                </a:solidFill>
              </a:rPr>
              <a:t>П</a:t>
            </a:r>
            <a:endParaRPr lang="ru-RU" sz="1800" dirty="0">
              <a:solidFill>
                <a:schemeClr val="bg1"/>
              </a:solidFill>
            </a:endParaRPr>
          </a:p>
        </p:txBody>
      </p:sp>
      <p:pic>
        <p:nvPicPr>
          <p:cNvPr id="6146" name="Picture 2" descr="C:\Users\Изостудия\Desktop\Screenshot_20211024-201401.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4524703" y="980728"/>
            <a:ext cx="4295769" cy="554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01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688491" y="570156"/>
            <a:ext cx="3667486" cy="1054250"/>
          </a:xfrm>
        </p:spPr>
        <p:txBody>
          <a:bodyPr/>
          <a:lstStyle/>
          <a:p>
            <a:r>
              <a:rPr lang="ru-RU" sz="3600" dirty="0" smtClean="0"/>
              <a:t>Картины из меха и шерсти</a:t>
            </a:r>
            <a:endParaRPr lang="ru-RU" sz="3600" dirty="0"/>
          </a:p>
        </p:txBody>
      </p:sp>
      <p:pic>
        <p:nvPicPr>
          <p:cNvPr id="1026" name="Picture 2" descr="C:\Users\Завуч\Desktop\Screenshot_20221027_100254_ru.ok.androi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8024" y="188640"/>
            <a:ext cx="4209627" cy="62793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Завуч\Desktop\Screenshot_20221027_101532_ru.ok.androi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124" y="2348880"/>
            <a:ext cx="4406821" cy="432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46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1" y="188640"/>
            <a:ext cx="6264695" cy="6596740"/>
          </a:xfrm>
        </p:spPr>
        <p:txBody>
          <a:bodyPr>
            <a:normAutofit fontScale="92500"/>
          </a:bodyPr>
          <a:lstStyle/>
          <a:p>
            <a:pPr marL="0" indent="0">
              <a:buNone/>
            </a:pPr>
            <a:r>
              <a:rPr lang="ru-RU" sz="2800" dirty="0" smtClean="0"/>
              <a:t>Картины из шерсти или </a:t>
            </a:r>
          </a:p>
          <a:p>
            <a:pPr marL="0" indent="0">
              <a:buNone/>
            </a:pPr>
            <a:r>
              <a:rPr lang="ru-RU" sz="2800" dirty="0" smtClean="0"/>
              <a:t>«шерстяная живопись»</a:t>
            </a:r>
          </a:p>
          <a:p>
            <a:pPr marL="0" indent="0">
              <a:buNone/>
            </a:pPr>
            <a:r>
              <a:rPr lang="ru-RU" sz="1800" dirty="0" smtClean="0"/>
              <a:t> Очень популярны. Особенно красивы шерстяные цветы. </a:t>
            </a:r>
          </a:p>
          <a:p>
            <a:pPr marL="0" indent="0">
              <a:buNone/>
            </a:pPr>
            <a:endParaRPr lang="ru-RU" sz="1800" dirty="0"/>
          </a:p>
          <a:p>
            <a:pPr marL="0" indent="0">
              <a:buNone/>
            </a:pPr>
            <a:endParaRPr lang="ru-RU" sz="1800" dirty="0"/>
          </a:p>
          <a:p>
            <a:pPr marL="0" indent="0">
              <a:buNone/>
            </a:pPr>
            <a:r>
              <a:rPr lang="ru-RU" sz="1800" dirty="0" smtClean="0"/>
              <a:t>Оказывается шерсть можно использовать не только для </a:t>
            </a:r>
          </a:p>
          <a:p>
            <a:pPr marL="0" indent="0">
              <a:buNone/>
            </a:pPr>
            <a:r>
              <a:rPr lang="ru-RU" sz="1800" dirty="0" smtClean="0"/>
              <a:t>вязания, но и делать из неё картины. Они какие-то удивительные. </a:t>
            </a:r>
          </a:p>
          <a:p>
            <a:pPr marL="0" indent="0">
              <a:buNone/>
            </a:pPr>
            <a:r>
              <a:rPr lang="ru-RU" sz="1800" dirty="0" smtClean="0"/>
              <a:t>Шерсть используется любая – и тонкая, и грубая. «Рисованные шерстью» картины получаются тёплые, мягкие и очень уютные - от них исходит особая энергетика. </a:t>
            </a:r>
          </a:p>
          <a:p>
            <a:pPr marL="0" indent="0">
              <a:buNone/>
            </a:pPr>
            <a:r>
              <a:rPr lang="ru-RU" sz="1800" dirty="0" smtClean="0"/>
              <a:t>Материалом выступают волокна шерсти, которые придают объем и фактуру. </a:t>
            </a:r>
            <a:r>
              <a:rPr lang="ru-RU" sz="1800" dirty="0"/>
              <a:t>Но для блеска и украшения картины используют и вискозу, и шелк. </a:t>
            </a:r>
            <a:endParaRPr lang="ru-RU" sz="1800" dirty="0" smtClean="0"/>
          </a:p>
          <a:p>
            <a:pPr marL="0" indent="0">
              <a:buNone/>
            </a:pPr>
            <a:r>
              <a:rPr lang="ru-RU" sz="1800" dirty="0" smtClean="0"/>
              <a:t>Методов </a:t>
            </a:r>
            <a:r>
              <a:rPr lang="ru-RU" sz="1800" dirty="0"/>
              <a:t>выкладывания    может быть </a:t>
            </a:r>
            <a:r>
              <a:rPr lang="ru-RU" sz="1800" dirty="0" smtClean="0"/>
              <a:t>несколько </a:t>
            </a:r>
            <a:r>
              <a:rPr lang="ru-RU" sz="1800" dirty="0"/>
              <a:t>– это и вытягивание волокон </a:t>
            </a:r>
            <a:r>
              <a:rPr lang="ru-RU" sz="1800" dirty="0" smtClean="0"/>
              <a:t>шерсти</a:t>
            </a:r>
            <a:r>
              <a:rPr lang="ru-RU" sz="1800" dirty="0"/>
              <a:t>, и </a:t>
            </a:r>
            <a:r>
              <a:rPr lang="ru-RU" sz="1800" dirty="0" err="1"/>
              <a:t>выщипывание</a:t>
            </a:r>
            <a:r>
              <a:rPr lang="ru-RU" sz="1800" dirty="0"/>
              <a:t> (</a:t>
            </a:r>
            <a:r>
              <a:rPr lang="ru-RU" sz="1800" dirty="0" smtClean="0"/>
              <a:t>когда образуется</a:t>
            </a:r>
            <a:endParaRPr lang="ru-RU" sz="1800" dirty="0"/>
          </a:p>
          <a:p>
            <a:pPr marL="0" indent="0">
              <a:buNone/>
            </a:pPr>
            <a:r>
              <a:rPr lang="ru-RU" sz="1800" dirty="0"/>
              <a:t> облачко), и отрывание. Каждый раз </a:t>
            </a:r>
            <a:r>
              <a:rPr lang="ru-RU" sz="1800" dirty="0" smtClean="0"/>
              <a:t>создаётся </a:t>
            </a:r>
            <a:r>
              <a:rPr lang="ru-RU" sz="1800" dirty="0"/>
              <a:t>особый </a:t>
            </a:r>
            <a:r>
              <a:rPr lang="ru-RU" sz="1800" dirty="0" smtClean="0"/>
              <a:t>эффект. Шерсть окрашивают в разные цвета и оттенки. Раскладка, как правило, начинается с основного цвета, </a:t>
            </a:r>
          </a:p>
          <a:p>
            <a:pPr marL="0" indent="0">
              <a:buNone/>
            </a:pPr>
            <a:r>
              <a:rPr lang="ru-RU" sz="1800" dirty="0" smtClean="0"/>
              <a:t>а вот потом происходит многочасовое долгое выкладывание картины шерстью слой за слоем. </a:t>
            </a:r>
          </a:p>
          <a:p>
            <a:pPr marL="0" indent="0">
              <a:buNone/>
            </a:pPr>
            <a:r>
              <a:rPr lang="ru-RU" sz="1800" dirty="0" smtClean="0"/>
              <a:t>.</a:t>
            </a:r>
            <a:endParaRPr lang="ru-RU" sz="1800" dirty="0"/>
          </a:p>
        </p:txBody>
      </p:sp>
      <p:sp>
        <p:nvSpPr>
          <p:cNvPr id="3" name="Заголовок 2"/>
          <p:cNvSpPr>
            <a:spLocks noGrp="1"/>
          </p:cNvSpPr>
          <p:nvPr>
            <p:ph type="title"/>
          </p:nvPr>
        </p:nvSpPr>
        <p:spPr>
          <a:xfrm>
            <a:off x="6347897" y="570156"/>
            <a:ext cx="2096856" cy="1054250"/>
          </a:xfrm>
        </p:spPr>
        <p:txBody>
          <a:bodyPr/>
          <a:lstStyle/>
          <a:p>
            <a:endParaRPr lang="ru-RU"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68906" y="332656"/>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6717" y="3356992"/>
            <a:ext cx="2607369" cy="321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239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2160" y="1027551"/>
            <a:ext cx="2935213" cy="391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688490" y="188640"/>
            <a:ext cx="7756263" cy="792088"/>
          </a:xfrm>
        </p:spPr>
        <p:txBody>
          <a:bodyPr/>
          <a:lstStyle/>
          <a:p>
            <a:r>
              <a:rPr lang="ru-RU" dirty="0" smtClean="0"/>
              <a:t>Сюжеты картин</a:t>
            </a:r>
            <a:endParaRPr lang="ru-RU" dirty="0"/>
          </a:p>
        </p:txBody>
      </p:sp>
      <p:sp>
        <p:nvSpPr>
          <p:cNvPr id="5" name="AutoShape 2" descr="Картины из шерст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3147" y="3356992"/>
            <a:ext cx="493816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5" descr="Картины из шерст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Picture 4"/>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76043" y="1049144"/>
            <a:ext cx="2567765" cy="346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059831" y="2276872"/>
            <a:ext cx="3024337" cy="1077218"/>
          </a:xfrm>
          <a:prstGeom prst="rect">
            <a:avLst/>
          </a:prstGeom>
        </p:spPr>
        <p:txBody>
          <a:bodyPr wrap="square">
            <a:spAutoFit/>
          </a:bodyPr>
          <a:lstStyle/>
          <a:p>
            <a:r>
              <a:rPr lang="ru-RU" sz="1600" dirty="0" smtClean="0"/>
              <a:t>Посмотреть дополнительную информацию можно тут</a:t>
            </a:r>
          </a:p>
          <a:p>
            <a:r>
              <a:rPr lang="en-US" sz="1600" dirty="0" smtClean="0"/>
              <a:t>https</a:t>
            </a:r>
            <a:r>
              <a:rPr lang="en-US" sz="1600" dirty="0"/>
              <a:t>://protkan.com/rukodelie/kartiny-iz-shersti.html</a:t>
            </a:r>
            <a:endParaRPr lang="ru-RU" sz="1600" dirty="0"/>
          </a:p>
        </p:txBody>
      </p:sp>
    </p:spTree>
    <p:extLst>
      <p:ext uri="{BB962C8B-B14F-4D97-AF65-F5344CB8AC3E}">
        <p14:creationId xmlns:p14="http://schemas.microsoft.com/office/powerpoint/2010/main" val="147888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2132856"/>
            <a:ext cx="4464496" cy="4320480"/>
          </a:xfrm>
        </p:spPr>
        <p:txBody>
          <a:bodyPr>
            <a:normAutofit fontScale="85000" lnSpcReduction="20000"/>
          </a:bodyPr>
          <a:lstStyle/>
          <a:p>
            <a:pPr marL="0" indent="0">
              <a:buNone/>
            </a:pPr>
            <a:r>
              <a:rPr lang="ru-RU" dirty="0" smtClean="0"/>
              <a:t>Применяется частичная вышивка бисером, </a:t>
            </a:r>
            <a:r>
              <a:rPr lang="ru-RU" dirty="0"/>
              <a:t>поскольку не нужно выполнять работу полностью, а сделать только ее часть. При этом полотно уже содержит некоторые элементы, нужно только добавить определенные узоры из </a:t>
            </a:r>
            <a:r>
              <a:rPr lang="ru-RU" dirty="0" smtClean="0"/>
              <a:t>бисера, стекляруса. Шов </a:t>
            </a:r>
            <a:r>
              <a:rPr lang="ru-RU" dirty="0"/>
              <a:t>«вперед иголкой» считается самым простым. По внешнему виду он напоминает пунктирную линию</a:t>
            </a:r>
            <a:r>
              <a:rPr lang="ru-RU" dirty="0" smtClean="0"/>
              <a:t>.</a:t>
            </a:r>
            <a:r>
              <a:rPr lang="ru-RU" dirty="0"/>
              <a:t> Чтобы ткань не стягивалась, необходимо делать длину стежка равную размеру бисерины. Потом следует отступить 0,5 мм и вернуть иглу на лицевую сторону. Шов можно делать как вертикально, так и горизонтально.</a:t>
            </a:r>
          </a:p>
          <a:p>
            <a:endParaRPr lang="ru-RU" dirty="0"/>
          </a:p>
        </p:txBody>
      </p:sp>
      <p:sp>
        <p:nvSpPr>
          <p:cNvPr id="3" name="Заголовок 2"/>
          <p:cNvSpPr>
            <a:spLocks noGrp="1"/>
          </p:cNvSpPr>
          <p:nvPr>
            <p:ph type="title"/>
          </p:nvPr>
        </p:nvSpPr>
        <p:spPr>
          <a:xfrm>
            <a:off x="251520" y="188640"/>
            <a:ext cx="4704594" cy="1656184"/>
          </a:xfrm>
        </p:spPr>
        <p:txBody>
          <a:bodyPr/>
          <a:lstStyle/>
          <a:p>
            <a:r>
              <a:rPr lang="ru-RU" sz="2800" b="1" dirty="0" smtClean="0">
                <a:solidFill>
                  <a:schemeClr val="tx1"/>
                </a:solidFill>
                <a:effectLst>
                  <a:outerShdw blurRad="38100" dist="38100" dir="2700000" algn="tl">
                    <a:srgbClr val="000000">
                      <a:alpha val="43137"/>
                    </a:srgbClr>
                  </a:outerShdw>
                </a:effectLst>
              </a:rPr>
              <a:t>Декоративное панно из пуговиц, стекляруса, страз</a:t>
            </a:r>
            <a:endParaRPr lang="ru-RU" sz="2800" b="1" dirty="0">
              <a:solidFill>
                <a:schemeClr val="tx1"/>
              </a:solidFill>
              <a:effectLst>
                <a:outerShdw blurRad="38100" dist="38100" dir="2700000" algn="tl">
                  <a:srgbClr val="000000">
                    <a:alpha val="43137"/>
                  </a:srgbClr>
                </a:outerShdw>
              </a:effectLst>
            </a:endParaRPr>
          </a:p>
        </p:txBody>
      </p:sp>
      <p:pic>
        <p:nvPicPr>
          <p:cNvPr id="2050" name="Picture 2" descr="C:\Users\Завуч\Desktop\Screenshot_20221028_084803_ru.ok.androi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47335" y="692696"/>
            <a:ext cx="397812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08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332656"/>
            <a:ext cx="7756263" cy="504056"/>
          </a:xfrm>
        </p:spPr>
        <p:txBody>
          <a:bodyPr/>
          <a:lstStyle/>
          <a:p>
            <a:r>
              <a:rPr lang="ru-RU" sz="4000" dirty="0"/>
              <a:t>Сюжеты картин</a:t>
            </a:r>
          </a:p>
        </p:txBody>
      </p:sp>
      <p:pic>
        <p:nvPicPr>
          <p:cNvPr id="10242"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611560" y="1052736"/>
            <a:ext cx="3384376" cy="303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Как клеить картины из бисера - Remesla BY"/>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51388" y="908720"/>
            <a:ext cx="3488225" cy="331236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Как сделать картину из страз сваровски своими руками с фот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7"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46988" y="4382369"/>
            <a:ext cx="3057236" cy="2253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50"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6025" y="4314695"/>
            <a:ext cx="3137863" cy="2389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80451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260648"/>
            <a:ext cx="7756263" cy="576064"/>
          </a:xfrm>
        </p:spPr>
        <p:txBody>
          <a:bodyPr/>
          <a:lstStyle/>
          <a:p>
            <a:r>
              <a:rPr lang="ru-RU" sz="4000" b="1" dirty="0" smtClean="0">
                <a:solidFill>
                  <a:schemeClr val="tx1"/>
                </a:solidFill>
                <a:effectLst>
                  <a:outerShdw blurRad="38100" dist="38100" dir="2700000" algn="tl">
                    <a:srgbClr val="000000">
                      <a:alpha val="43137"/>
                    </a:srgbClr>
                  </a:outerShdw>
                </a:effectLst>
              </a:rPr>
              <a:t>Игрушка из ткани на каркасе</a:t>
            </a:r>
            <a:endParaRPr lang="ru-RU" sz="4000" b="1" dirty="0">
              <a:solidFill>
                <a:schemeClr val="tx1"/>
              </a:solidFill>
              <a:effectLst>
                <a:outerShdw blurRad="38100" dist="38100" dir="2700000" algn="tl">
                  <a:srgbClr val="000000">
                    <a:alpha val="43137"/>
                  </a:srgbClr>
                </a:outerShdw>
              </a:effectLst>
            </a:endParaRPr>
          </a:p>
        </p:txBody>
      </p:sp>
      <p:sp>
        <p:nvSpPr>
          <p:cNvPr id="4" name="Объект 3"/>
          <p:cNvSpPr>
            <a:spLocks noGrp="1"/>
          </p:cNvSpPr>
          <p:nvPr>
            <p:ph sz="quarter" idx="14"/>
          </p:nvPr>
        </p:nvSpPr>
        <p:spPr>
          <a:xfrm>
            <a:off x="179513" y="908720"/>
            <a:ext cx="5976664" cy="5544616"/>
          </a:xfrm>
        </p:spPr>
        <p:txBody>
          <a:bodyPr>
            <a:normAutofit fontScale="85000" lnSpcReduction="10000"/>
          </a:bodyPr>
          <a:lstStyle/>
          <a:p>
            <a:pPr marL="0" indent="0">
              <a:buNone/>
            </a:pPr>
            <a:r>
              <a:rPr lang="ru-RU" dirty="0" smtClean="0"/>
              <a:t>Видов мягких игрушек великое множество: классические, развивающие, музыкальные, интерактивные, </a:t>
            </a:r>
            <a:r>
              <a:rPr lang="ru-RU" dirty="0" err="1" smtClean="0"/>
              <a:t>антистессовые</a:t>
            </a:r>
            <a:r>
              <a:rPr lang="ru-RU" dirty="0" smtClean="0"/>
              <a:t>, игрушки-подушки, игрушки-перчатки, </a:t>
            </a:r>
          </a:p>
          <a:p>
            <a:pPr marL="0" indent="0">
              <a:buNone/>
            </a:pPr>
            <a:r>
              <a:rPr lang="ru-RU" dirty="0" smtClean="0"/>
              <a:t>игрушки-сувениры, тильды и </a:t>
            </a:r>
            <a:r>
              <a:rPr lang="ru-RU" dirty="0" err="1" smtClean="0"/>
              <a:t>др</a:t>
            </a:r>
            <a:endParaRPr lang="ru-RU" dirty="0" smtClean="0"/>
          </a:p>
          <a:p>
            <a:pPr marL="0" indent="0">
              <a:buNone/>
            </a:pPr>
            <a:endParaRPr lang="ru-RU" dirty="0" smtClean="0"/>
          </a:p>
          <a:p>
            <a:pPr marL="0" indent="0">
              <a:buNone/>
            </a:pPr>
            <a:r>
              <a:rPr lang="ru-RU" dirty="0" smtClean="0"/>
              <a:t>Мягкая игрушка </a:t>
            </a:r>
            <a:r>
              <a:rPr lang="ru-RU" dirty="0"/>
              <a:t>— это всегда прекрасное решение для </a:t>
            </a:r>
            <a:r>
              <a:rPr lang="ru-RU" dirty="0" smtClean="0"/>
              <a:t>подарка. </a:t>
            </a:r>
            <a:r>
              <a:rPr lang="ru-RU" dirty="0"/>
              <a:t>И особенно хорошо, </a:t>
            </a:r>
            <a:endParaRPr lang="ru-RU" dirty="0" smtClean="0"/>
          </a:p>
          <a:p>
            <a:pPr marL="0" indent="0">
              <a:buNone/>
            </a:pPr>
            <a:r>
              <a:rPr lang="ru-RU" dirty="0" smtClean="0"/>
              <a:t>если она сделана </a:t>
            </a:r>
            <a:r>
              <a:rPr lang="ru-RU" dirty="0"/>
              <a:t>своим </a:t>
            </a:r>
            <a:r>
              <a:rPr lang="ru-RU" dirty="0" smtClean="0"/>
              <a:t>руками. Начинать надо </a:t>
            </a:r>
            <a:r>
              <a:rPr lang="ru-RU" dirty="0"/>
              <a:t>с простых, а натренировавшись, </a:t>
            </a:r>
            <a:r>
              <a:rPr lang="ru-RU" dirty="0" smtClean="0"/>
              <a:t>переходить </a:t>
            </a:r>
            <a:r>
              <a:rPr lang="ru-RU" dirty="0"/>
              <a:t>к </a:t>
            </a:r>
            <a:r>
              <a:rPr lang="ru-RU" dirty="0" smtClean="0"/>
              <a:t>более сложным.</a:t>
            </a:r>
            <a:endParaRPr lang="ru-RU" dirty="0"/>
          </a:p>
          <a:p>
            <a:endParaRPr lang="ru-RU" dirty="0" smtClean="0"/>
          </a:p>
          <a:p>
            <a:r>
              <a:rPr lang="ru-RU" dirty="0" smtClean="0"/>
              <a:t>Чтобы </a:t>
            </a:r>
            <a:r>
              <a:rPr lang="ru-RU" dirty="0"/>
              <a:t>самостоятельно смастерить уникальную мягкую игрушку, нужно продумать </a:t>
            </a:r>
            <a:r>
              <a:rPr lang="ru-RU" b="1" dirty="0"/>
              <a:t>модель</a:t>
            </a:r>
            <a:r>
              <a:rPr lang="ru-RU" dirty="0"/>
              <a:t> желаемой игрушки, найти все необходимые </a:t>
            </a:r>
            <a:r>
              <a:rPr lang="ru-RU" b="1" dirty="0"/>
              <a:t>инструкции</a:t>
            </a:r>
            <a:r>
              <a:rPr lang="ru-RU" dirty="0"/>
              <a:t> по ее изготовлению (DIY-статьи, пошаговые фотографии, может быть видео-урок на </a:t>
            </a:r>
            <a:r>
              <a:rPr lang="ru-RU" dirty="0" err="1"/>
              <a:t>YouTube</a:t>
            </a:r>
            <a:r>
              <a:rPr lang="ru-RU" dirty="0"/>
              <a:t>).</a:t>
            </a:r>
          </a:p>
          <a:p>
            <a:endParaRPr lang="ru-RU" dirty="0"/>
          </a:p>
        </p:txBody>
      </p:sp>
      <p:pic>
        <p:nvPicPr>
          <p:cNvPr id="3075" name="Picture 3" descr="C:\Users\Завуч\Desktop\Screenshot_20221027_101321_ru.ok.androi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8144" y="908720"/>
            <a:ext cx="2664296" cy="252368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Grp="1" noChangeAspect="1" noChangeArrowheads="1"/>
          </p:cNvPicPr>
          <p:nvPr>
            <p:ph sz="quarter" idx="13"/>
          </p:nvPr>
        </p:nvPicPr>
        <p:blipFill>
          <a:blip r:embed="rId4">
            <a:extLst>
              <a:ext uri="{28A0092B-C50C-407E-A947-70E740481C1C}">
                <a14:useLocalDpi xmlns:a14="http://schemas.microsoft.com/office/drawing/2010/main"/>
              </a:ext>
            </a:extLst>
          </a:blip>
          <a:stretch>
            <a:fillRect/>
          </a:stretch>
        </p:blipFill>
        <p:spPr bwMode="auto">
          <a:xfrm>
            <a:off x="6588224" y="4005064"/>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97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899592" y="260648"/>
            <a:ext cx="7560840" cy="432048"/>
          </a:xfrm>
        </p:spPr>
        <p:txBody>
          <a:bodyPr/>
          <a:lstStyle/>
          <a:p>
            <a:r>
              <a:rPr lang="ru-RU" sz="3200" dirty="0" smtClean="0"/>
              <a:t>Инструменты и принадлежности</a:t>
            </a:r>
            <a:endParaRPr lang="ru-RU" sz="3200" dirty="0"/>
          </a:p>
        </p:txBody>
      </p:sp>
      <p:sp>
        <p:nvSpPr>
          <p:cNvPr id="3" name="Объект 2"/>
          <p:cNvSpPr>
            <a:spLocks noGrp="1"/>
          </p:cNvSpPr>
          <p:nvPr>
            <p:ph sz="quarter" idx="13"/>
          </p:nvPr>
        </p:nvSpPr>
        <p:spPr>
          <a:xfrm>
            <a:off x="251520" y="1052736"/>
            <a:ext cx="8496944" cy="5064600"/>
          </a:xfrm>
        </p:spPr>
        <p:txBody>
          <a:bodyPr>
            <a:normAutofit fontScale="25000" lnSpcReduction="20000"/>
          </a:bodyPr>
          <a:lstStyle/>
          <a:p>
            <a:r>
              <a:rPr lang="ru-RU" sz="7200" dirty="0" smtClean="0"/>
              <a:t>Чтобы </a:t>
            </a:r>
            <a:r>
              <a:rPr lang="ru-RU" sz="7200" dirty="0"/>
              <a:t>сделать мягкую игрушку, потребуются различные инструменты и швейные принадлежности. В первую </a:t>
            </a:r>
            <a:r>
              <a:rPr lang="ru-RU" sz="7200" dirty="0" smtClean="0"/>
              <a:t>очередь ножницы. Для </a:t>
            </a:r>
            <a:r>
              <a:rPr lang="ru-RU" sz="7200" dirty="0"/>
              <a:t>защиты пальцев во время шитья следует запастись наперстками. Для разметки тканей нужны простые карандаши, портновский мел, калька и копировальная бумага для перевода лекал на бумагу. Для шитья понадобятся прямые и английские булавки, набор игл разных размеров. Нитки подойдут как универсальные швейные, так и декоративные – мулине для украшения готовой игрушки, шелк и люрекс. Для приклеивания волос и декоративных элементов используйте клеевой пистолет и текстильный клей. Для выворачивания мелких деталей пригодится </a:t>
            </a:r>
            <a:r>
              <a:rPr lang="ru-RU" sz="7200" dirty="0" err="1"/>
              <a:t>деккерная</a:t>
            </a:r>
            <a:r>
              <a:rPr lang="ru-RU" sz="7200" dirty="0"/>
              <a:t> игла. Для создания острых углов на мягкой игрушке помогут вязальные спицы. Для набивки мелких деталей пригодятся щипчики.</a:t>
            </a:r>
          </a:p>
          <a:p>
            <a:r>
              <a:rPr lang="ru-RU" sz="7200" dirty="0" smtClean="0"/>
              <a:t>Для </a:t>
            </a:r>
            <a:r>
              <a:rPr lang="ru-RU" sz="7200" dirty="0"/>
              <a:t>создания каркаса игрушки нужны картон, проволока, шило и плоскогубцы.</a:t>
            </a:r>
          </a:p>
          <a:p>
            <a:r>
              <a:rPr lang="ru-RU" sz="7200" dirty="0"/>
              <a:t> Некоторые авторские мягкие игрушки делают из льна, который тонируют кофейным напитком, а затем запекают. Выбирая ткань для мягкой игрушки, ориентируйтесь, будет ли она не только красивой, но и безопасной.</a:t>
            </a:r>
          </a:p>
          <a:p>
            <a:r>
              <a:rPr lang="ru-RU" sz="7200" dirty="0"/>
              <a:t>Для набивки игрушек используются вата, синтепон, </a:t>
            </a:r>
            <a:r>
              <a:rPr lang="ru-RU" sz="7200" dirty="0" err="1" smtClean="0"/>
              <a:t>гранулят</a:t>
            </a:r>
            <a:r>
              <a:rPr lang="ru-RU" sz="7200" dirty="0" smtClean="0"/>
              <a:t>, поролон</a:t>
            </a:r>
            <a:r>
              <a:rPr lang="ru-RU" sz="7200" dirty="0"/>
              <a:t>, </a:t>
            </a:r>
            <a:r>
              <a:rPr lang="ru-RU" sz="7200" dirty="0" err="1"/>
              <a:t>холлофайбер</a:t>
            </a:r>
            <a:r>
              <a:rPr lang="ru-RU" sz="7200" dirty="0"/>
              <a:t>, шерсть, лоскутки ткани, пух, </a:t>
            </a:r>
            <a:r>
              <a:rPr lang="ru-RU" sz="7200" dirty="0" err="1"/>
              <a:t>комфорель</a:t>
            </a:r>
            <a:r>
              <a:rPr lang="ru-RU" sz="7200" dirty="0"/>
              <a:t> (синтетический пух). </a:t>
            </a:r>
            <a:r>
              <a:rPr lang="ru-RU" sz="7200" dirty="0" smtClean="0"/>
              <a:t>Для </a:t>
            </a:r>
            <a:r>
              <a:rPr lang="ru-RU" sz="7200" dirty="0"/>
              <a:t>отделки и украшения игрушек используют кусочки меха, ткани, бисер, </a:t>
            </a:r>
            <a:r>
              <a:rPr lang="ru-RU" sz="7200" dirty="0" err="1"/>
              <a:t>пайетки</a:t>
            </a:r>
            <a:r>
              <a:rPr lang="ru-RU" sz="7200" dirty="0"/>
              <a:t>, остатки других тканей, кусочки натуральной и искусственной кожи, ленты, кружево. </a:t>
            </a:r>
            <a:endParaRPr lang="ru-RU" sz="7200" dirty="0" smtClean="0"/>
          </a:p>
          <a:p>
            <a:r>
              <a:rPr lang="ru-RU" sz="7200" dirty="0" smtClean="0"/>
              <a:t>Для </a:t>
            </a:r>
            <a:r>
              <a:rPr lang="ru-RU" sz="7200" dirty="0"/>
              <a:t>изготовления мордочек </a:t>
            </a:r>
            <a:r>
              <a:rPr lang="ru-RU" sz="7200" dirty="0">
                <a:hlinkClick r:id="rId2"/>
              </a:rPr>
              <a:t>мягких зверушек</a:t>
            </a:r>
            <a:r>
              <a:rPr lang="ru-RU" sz="7200" dirty="0"/>
              <a:t> берут либо специальную готовую фурнитуру в виде носа и глаз, либо пуговицы и бусинки. Игрушки для маленьких детей лучше использовать без фурнитуры, их мордашки можно просто вышить.</a:t>
            </a:r>
          </a:p>
          <a:p>
            <a:endParaRPr lang="ru-RU" dirty="0"/>
          </a:p>
        </p:txBody>
      </p:sp>
      <p:sp>
        <p:nvSpPr>
          <p:cNvPr id="4" name="Объект 3"/>
          <p:cNvSpPr>
            <a:spLocks noGrp="1"/>
          </p:cNvSpPr>
          <p:nvPr>
            <p:ph sz="quarter" idx="14"/>
          </p:nvPr>
        </p:nvSpPr>
        <p:spPr>
          <a:xfrm>
            <a:off x="8316415" y="5877272"/>
            <a:ext cx="132639" cy="240064"/>
          </a:xfrm>
        </p:spPr>
        <p:txBody>
          <a:bodyPr>
            <a:normAutofit fontScale="47500" lnSpcReduction="20000"/>
          </a:bodyPr>
          <a:lstStyle/>
          <a:p>
            <a:endParaRPr lang="ru-RU" dirty="0"/>
          </a:p>
        </p:txBody>
      </p:sp>
    </p:spTree>
    <p:extLst>
      <p:ext uri="{BB962C8B-B14F-4D97-AF65-F5344CB8AC3E}">
        <p14:creationId xmlns:p14="http://schemas.microsoft.com/office/powerpoint/2010/main" val="356649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20000"/>
          </a:bodyPr>
          <a:lstStyle/>
          <a:p>
            <a:pPr marL="0" indent="0">
              <a:buNone/>
            </a:pPr>
            <a:r>
              <a:rPr lang="ru-RU" dirty="0" smtClean="0"/>
              <a:t>Методика ДУДЛИНГ была изобретена </a:t>
            </a:r>
            <a:r>
              <a:rPr lang="ru-RU" dirty="0" err="1" smtClean="0"/>
              <a:t>Риком</a:t>
            </a:r>
            <a:r>
              <a:rPr lang="ru-RU" dirty="0" smtClean="0"/>
              <a:t> Робертсом и Марией Томас. Однажды Мария рассказала </a:t>
            </a:r>
            <a:r>
              <a:rPr lang="ru-RU" dirty="0" err="1" smtClean="0"/>
              <a:t>Рику</a:t>
            </a:r>
            <a:r>
              <a:rPr lang="ru-RU" dirty="0" smtClean="0"/>
              <a:t> о том, что ей пришлось испытать по время создания рисунков на полях своей рукописной тетради. Она поделилась своими чувствами безграничной легкости, свободы, полета, спокойствия и полного сосредоточения на том, что она делала, не волнуясь и не размышляя ни о чем другом. </a:t>
            </a:r>
          </a:p>
          <a:p>
            <a:pPr marL="0" indent="0">
              <a:buNone/>
            </a:pPr>
            <a:r>
              <a:rPr lang="ru-RU" dirty="0" smtClean="0"/>
              <a:t>«Ты описываешь медитацию» - произнес </a:t>
            </a:r>
            <a:r>
              <a:rPr lang="ru-RU" dirty="0" err="1" smtClean="0"/>
              <a:t>Рик</a:t>
            </a:r>
            <a:r>
              <a:rPr lang="ru-RU" dirty="0" smtClean="0"/>
              <a:t>.</a:t>
            </a:r>
          </a:p>
          <a:p>
            <a:pPr marL="0" indent="0">
              <a:buNone/>
            </a:pPr>
            <a:r>
              <a:rPr lang="ru-RU" dirty="0" smtClean="0"/>
              <a:t>Мария и </a:t>
            </a:r>
            <a:r>
              <a:rPr lang="ru-RU" dirty="0" err="1"/>
              <a:t>Р</a:t>
            </a:r>
            <a:r>
              <a:rPr lang="ru-RU" dirty="0" err="1" smtClean="0"/>
              <a:t>ик</a:t>
            </a:r>
            <a:r>
              <a:rPr lang="ru-RU" dirty="0" smtClean="0"/>
              <a:t> подумали, что они могли бы создать простую систему, с помощью которой другие люди могли бы наслаждаться подобным опытом. Так и началось путешествие на практическом опыте для утверждения и оформления этой простой и элегантной системы под названием </a:t>
            </a:r>
            <a:r>
              <a:rPr lang="ru-RU" dirty="0" err="1" smtClean="0"/>
              <a:t>дудлинг</a:t>
            </a:r>
            <a:r>
              <a:rPr lang="ru-RU" dirty="0" smtClean="0"/>
              <a:t>. </a:t>
            </a:r>
            <a:endParaRPr lang="ru-RU" dirty="0"/>
          </a:p>
        </p:txBody>
      </p:sp>
      <p:sp>
        <p:nvSpPr>
          <p:cNvPr id="3" name="Заголовок 2"/>
          <p:cNvSpPr>
            <a:spLocks noGrp="1"/>
          </p:cNvSpPr>
          <p:nvPr>
            <p:ph type="title"/>
          </p:nvPr>
        </p:nvSpPr>
        <p:spPr/>
        <p:txBody>
          <a:bodyPr/>
          <a:lstStyle/>
          <a:p>
            <a:r>
              <a:rPr lang="ru-RU" dirty="0" smtClean="0"/>
              <a:t>История создания</a:t>
            </a:r>
            <a:endParaRPr lang="ru-RU" dirty="0"/>
          </a:p>
        </p:txBody>
      </p:sp>
    </p:spTree>
    <p:extLst>
      <p:ext uri="{BB962C8B-B14F-4D97-AF65-F5344CB8AC3E}">
        <p14:creationId xmlns:p14="http://schemas.microsoft.com/office/powerpoint/2010/main" val="2650910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404664"/>
            <a:ext cx="7756263" cy="720080"/>
          </a:xfrm>
        </p:spPr>
        <p:txBody>
          <a:bodyPr/>
          <a:lstStyle/>
          <a:p>
            <a:r>
              <a:rPr lang="ru-RU" sz="3200" dirty="0" smtClean="0"/>
              <a:t>Про каркас</a:t>
            </a:r>
            <a:endParaRPr lang="ru-RU" sz="3200" dirty="0"/>
          </a:p>
        </p:txBody>
      </p:sp>
      <p:sp>
        <p:nvSpPr>
          <p:cNvPr id="3" name="Объект 2"/>
          <p:cNvSpPr>
            <a:spLocks noGrp="1"/>
          </p:cNvSpPr>
          <p:nvPr>
            <p:ph sz="quarter" idx="13"/>
          </p:nvPr>
        </p:nvSpPr>
        <p:spPr>
          <a:xfrm>
            <a:off x="323528" y="1124744"/>
            <a:ext cx="6624736" cy="4992592"/>
          </a:xfrm>
        </p:spPr>
        <p:txBody>
          <a:bodyPr/>
          <a:lstStyle/>
          <a:p>
            <a:r>
              <a:rPr lang="ru-RU" dirty="0" smtClean="0"/>
              <a:t>Для каркасных игрушек необходима проволока. Такая проволока должна быть и жесткая и пластичная одновременно, чтобы можно было изначально создать нужную форму, разгибать и сгибать конечности, поворачивать голову и так далее. Доступен в строительном магазине провод ПУСП 3*2,5, изоляцию можно снять. Возможно применение палочки на деревянной подставке в качестве основы.</a:t>
            </a:r>
            <a:endParaRPr lang="ru-RU" dirty="0"/>
          </a:p>
        </p:txBody>
      </p:sp>
      <p:pic>
        <p:nvPicPr>
          <p:cNvPr id="12290" name="Picture 2"/>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2843808" y="5157192"/>
            <a:ext cx="1439862"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Про каркас для игрушек"/>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23061" y="2204864"/>
            <a:ext cx="1735783" cy="17357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Про каркас для игрушек"/>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2865" y="312738"/>
            <a:ext cx="1639068" cy="163906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Создание проволочного каркаса для авторской куклы | Журнал Ярмарки Мастеров"/>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2" descr="Создание проволочного каркаса для авторской куклы | Журнал Ярмарки Мастеров"/>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301"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1753" y="4293096"/>
            <a:ext cx="1342791" cy="17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48064" y="4601030"/>
            <a:ext cx="1777752" cy="207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870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122" name="Picture 2" descr="C:\Users\Завуч\Desktop\Screenshot_20221027_101340_ru.ok.androi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3968" y="332656"/>
            <a:ext cx="4678198" cy="4567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Завуч\Desktop\Screenshot_20221027_101327_ru.ok.android.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7544" y="2644127"/>
            <a:ext cx="3977705" cy="387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6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55575" y="1916832"/>
            <a:ext cx="6576665" cy="4209330"/>
          </a:xfrm>
        </p:spPr>
        <p:txBody>
          <a:bodyPr/>
          <a:lstStyle/>
          <a:p>
            <a:r>
              <a:rPr lang="ru-RU" dirty="0"/>
              <a:t>Этот материал применяют для лепки различных изделий: бижутерии, кукол, сувениров, композиций из цветов и т. п. Прежде чем разбираться, как слепить </a:t>
            </a:r>
          </a:p>
          <a:p>
            <a:r>
              <a:rPr lang="ru-RU" dirty="0" smtClean="0"/>
              <a:t> </a:t>
            </a:r>
            <a:r>
              <a:rPr lang="ru-RU" dirty="0"/>
              <a:t>какой-либо предмет декора, нужно выбрать подходящий вид материала.</a:t>
            </a:r>
          </a:p>
        </p:txBody>
      </p:sp>
      <p:sp>
        <p:nvSpPr>
          <p:cNvPr id="3" name="Заголовок 2"/>
          <p:cNvSpPr>
            <a:spLocks noGrp="1"/>
          </p:cNvSpPr>
          <p:nvPr>
            <p:ph type="title"/>
          </p:nvPr>
        </p:nvSpPr>
        <p:spPr>
          <a:xfrm>
            <a:off x="107504" y="116632"/>
            <a:ext cx="3600400" cy="1800200"/>
          </a:xfrm>
        </p:spPr>
        <p:txBody>
          <a:bodyPr/>
          <a:lstStyle/>
          <a:p>
            <a:r>
              <a:rPr lang="ru-RU" sz="2400" b="1" dirty="0" smtClean="0">
                <a:solidFill>
                  <a:schemeClr val="tx1"/>
                </a:solidFill>
                <a:effectLst>
                  <a:outerShdw blurRad="38100" dist="38100" dir="2700000" algn="tl">
                    <a:srgbClr val="000000">
                      <a:alpha val="43137"/>
                    </a:srgbClr>
                  </a:outerShdw>
                </a:effectLst>
              </a:rPr>
              <a:t>Декоративные сувениры из полимерной глины, холодного фарфора</a:t>
            </a:r>
            <a:endParaRPr lang="ru-RU" sz="2400" b="1" dirty="0">
              <a:solidFill>
                <a:schemeClr val="tx1"/>
              </a:solidFill>
              <a:effectLst>
                <a:outerShdw blurRad="38100" dist="38100" dir="2700000" algn="tl">
                  <a:srgbClr val="000000">
                    <a:alpha val="43137"/>
                  </a:srgbClr>
                </a:outerShdw>
              </a:effectLst>
            </a:endParaRPr>
          </a:p>
        </p:txBody>
      </p:sp>
      <p:pic>
        <p:nvPicPr>
          <p:cNvPr id="4098" name="Picture 2" descr="C:\Users\Завуч\Desktop\Screenshot_20221027_101726_ru.ok.androi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9142" y="260648"/>
            <a:ext cx="3177178"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5 идей подарков из полимерной глины на различные праздник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1148" y="4581128"/>
            <a:ext cx="4115172" cy="197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672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1" y="1124745"/>
            <a:ext cx="8193232" cy="5001418"/>
          </a:xfrm>
        </p:spPr>
        <p:txBody>
          <a:bodyPr>
            <a:normAutofit fontScale="25000" lnSpcReduction="20000"/>
          </a:bodyPr>
          <a:lstStyle/>
          <a:p>
            <a:pPr marL="0" indent="0">
              <a:buNone/>
            </a:pPr>
            <a:r>
              <a:rPr lang="ru-RU" sz="7200" dirty="0" smtClean="0"/>
              <a:t>В </a:t>
            </a:r>
            <a:r>
              <a:rPr lang="ru-RU" sz="7200" dirty="0"/>
              <a:t>зависимости от способа отвердевания </a:t>
            </a:r>
            <a:endParaRPr lang="ru-RU" sz="7200" dirty="0" smtClean="0"/>
          </a:p>
          <a:p>
            <a:pPr marL="0" indent="0">
              <a:buNone/>
            </a:pPr>
            <a:r>
              <a:rPr lang="ru-RU" sz="7200" dirty="0" smtClean="0"/>
              <a:t>пластика </a:t>
            </a:r>
            <a:r>
              <a:rPr lang="ru-RU" sz="7200" dirty="0"/>
              <a:t>бывает </a:t>
            </a:r>
            <a:r>
              <a:rPr lang="ru-RU" sz="7200" dirty="0" err="1"/>
              <a:t>самоотвердевающая</a:t>
            </a:r>
            <a:r>
              <a:rPr lang="ru-RU" sz="7200" dirty="0"/>
              <a:t> и </a:t>
            </a:r>
            <a:endParaRPr lang="ru-RU" sz="7200" dirty="0" smtClean="0"/>
          </a:p>
          <a:p>
            <a:pPr marL="0" indent="0">
              <a:buNone/>
            </a:pPr>
            <a:r>
              <a:rPr lang="ru-RU" sz="7200" dirty="0" smtClean="0"/>
              <a:t>запекаемая</a:t>
            </a:r>
            <a:r>
              <a:rPr lang="ru-RU" sz="7200" dirty="0"/>
              <a:t>. </a:t>
            </a:r>
            <a:endParaRPr lang="ru-RU" sz="7200" dirty="0" smtClean="0"/>
          </a:p>
          <a:p>
            <a:pPr marL="0" indent="0">
              <a:buNone/>
            </a:pPr>
            <a:endParaRPr lang="ru-RU" dirty="0"/>
          </a:p>
          <a:p>
            <a:pPr>
              <a:buFont typeface="Wingdings" pitchFamily="2" charset="2"/>
              <a:buChar char="q"/>
            </a:pPr>
            <a:r>
              <a:rPr lang="ru-RU" sz="7200" dirty="0"/>
              <a:t>Материал лёгких </a:t>
            </a:r>
            <a:r>
              <a:rPr lang="ru-RU" sz="7200" b="1" dirty="0" err="1"/>
              <a:t>самоотвердевающих</a:t>
            </a:r>
            <a:r>
              <a:rPr lang="ru-RU" sz="7200" dirty="0"/>
              <a:t> глин более мягкий. </a:t>
            </a:r>
            <a:endParaRPr lang="ru-RU" sz="7200" dirty="0" smtClean="0"/>
          </a:p>
          <a:p>
            <a:pPr marL="0" indent="0">
              <a:buNone/>
            </a:pPr>
            <a:r>
              <a:rPr lang="ru-RU" sz="7200" dirty="0" smtClean="0"/>
              <a:t>Он </a:t>
            </a:r>
            <a:r>
              <a:rPr lang="ru-RU" sz="7200" dirty="0"/>
              <a:t>также подразделяется на разные типы, в зависимости от назначения. Например, существуют флористические полимерные глины, разработанные специально для изготовления искусственных цветов и композиций из них. Материал очень пластичный, легко тянущийся. К сожалению, </a:t>
            </a:r>
            <a:r>
              <a:rPr lang="ru-RU" sz="7200" dirty="0" err="1"/>
              <a:t>самоотвердевающие</a:t>
            </a:r>
            <a:r>
              <a:rPr lang="ru-RU" sz="7200" dirty="0"/>
              <a:t> глины плохо проявляют себя, если нужно слепить какие-то маленькие и тонкие детали — они получаются хрупкими и легко ломаются</a:t>
            </a:r>
            <a:r>
              <a:rPr lang="ru-RU" sz="7200" dirty="0" smtClean="0"/>
              <a:t>.</a:t>
            </a:r>
          </a:p>
          <a:p>
            <a:pPr>
              <a:buFont typeface="Wingdings" pitchFamily="2" charset="2"/>
              <a:buChar char="q"/>
            </a:pPr>
            <a:r>
              <a:rPr lang="ru-RU" sz="7200" dirty="0"/>
              <a:t>Самая же популярная разновидность материалов для лепки — </a:t>
            </a:r>
            <a:r>
              <a:rPr lang="ru-RU" sz="7200" b="1" dirty="0"/>
              <a:t>запекаемая глина</a:t>
            </a:r>
            <a:r>
              <a:rPr lang="ru-RU" sz="7200" dirty="0"/>
              <a:t>, или термопластика. </a:t>
            </a:r>
          </a:p>
          <a:p>
            <a:pPr marL="0" indent="0">
              <a:buNone/>
            </a:pPr>
            <a:r>
              <a:rPr lang="ru-RU" sz="7200" dirty="0"/>
              <a:t>Изделия, сделанные из такой полимерной глины отвердевают </a:t>
            </a:r>
            <a:endParaRPr lang="ru-RU" sz="7200" dirty="0" smtClean="0"/>
          </a:p>
          <a:p>
            <a:pPr marL="0" indent="0">
              <a:buNone/>
            </a:pPr>
            <a:r>
              <a:rPr lang="ru-RU" sz="7200" dirty="0" smtClean="0"/>
              <a:t>исключительно </a:t>
            </a:r>
            <a:r>
              <a:rPr lang="ru-RU" sz="7200" dirty="0"/>
              <a:t>после термической </a:t>
            </a:r>
            <a:r>
              <a:rPr lang="ru-RU" sz="7200" dirty="0" smtClean="0"/>
              <a:t>обработки (запекание, варка).</a:t>
            </a:r>
          </a:p>
          <a:p>
            <a:pPr marL="0" indent="0">
              <a:buNone/>
            </a:pPr>
            <a:r>
              <a:rPr lang="ru-RU" sz="7200" dirty="0" smtClean="0"/>
              <a:t> Но </a:t>
            </a:r>
            <a:r>
              <a:rPr lang="ru-RU" sz="7200" dirty="0"/>
              <a:t>средняя </a:t>
            </a:r>
            <a:r>
              <a:rPr lang="ru-RU" sz="7200" dirty="0" smtClean="0"/>
              <a:t>температура </a:t>
            </a:r>
            <a:r>
              <a:rPr lang="ru-RU" sz="7200" dirty="0"/>
              <a:t>примерно одинакова: 110-130°C</a:t>
            </a:r>
            <a:r>
              <a:rPr lang="ru-RU" sz="7200" dirty="0" smtClean="0"/>
              <a:t>.</a:t>
            </a:r>
          </a:p>
          <a:p>
            <a:pPr>
              <a:buFont typeface="Wingdings" pitchFamily="2" charset="2"/>
              <a:buChar char="q"/>
            </a:pPr>
            <a:r>
              <a:rPr lang="ru-RU" sz="7200" b="1" dirty="0" smtClean="0"/>
              <a:t>Холодный фарфор.</a:t>
            </a:r>
            <a:endParaRPr lang="ru-RU" sz="7200" b="1" dirty="0"/>
          </a:p>
          <a:p>
            <a:pPr marL="0" indent="0">
              <a:buNone/>
            </a:pPr>
            <a:r>
              <a:rPr lang="ru-RU" sz="7200" dirty="0"/>
              <a:t>Он доступен по цене и при этом очень податливый для лепки</a:t>
            </a:r>
            <a:r>
              <a:rPr lang="ru-RU" sz="7200" dirty="0" smtClean="0"/>
              <a:t>.</a:t>
            </a:r>
          </a:p>
          <a:p>
            <a:pPr marL="0" indent="0">
              <a:buNone/>
            </a:pPr>
            <a:r>
              <a:rPr lang="ru-RU" sz="7200" dirty="0" smtClean="0"/>
              <a:t> </a:t>
            </a:r>
            <a:r>
              <a:rPr lang="ru-RU" sz="7200" dirty="0"/>
              <a:t>Кроме того, его можно сделать даже в домашних </a:t>
            </a:r>
            <a:r>
              <a:rPr lang="ru-RU" sz="7200" dirty="0" smtClean="0"/>
              <a:t>условиях!</a:t>
            </a:r>
          </a:p>
          <a:p>
            <a:pPr marL="0" indent="0">
              <a:buNone/>
            </a:pPr>
            <a:r>
              <a:rPr lang="ru-RU" sz="7200" dirty="0" smtClean="0"/>
              <a:t> </a:t>
            </a:r>
            <a:r>
              <a:rPr lang="ru-RU" sz="7200" dirty="0"/>
              <a:t>П</a:t>
            </a:r>
            <a:r>
              <a:rPr lang="ru-RU" sz="7200" dirty="0" smtClean="0"/>
              <a:t>оверхность </a:t>
            </a:r>
            <a:r>
              <a:rPr lang="ru-RU" sz="7200" dirty="0"/>
              <a:t>фарфора можно окрашивать, чтобы придать </a:t>
            </a:r>
            <a:endParaRPr lang="ru-RU" sz="7200" dirty="0" smtClean="0"/>
          </a:p>
          <a:p>
            <a:pPr marL="0" indent="0">
              <a:buNone/>
            </a:pPr>
            <a:r>
              <a:rPr lang="ru-RU" sz="7200" dirty="0" smtClean="0"/>
              <a:t>Нужный оттенок </a:t>
            </a:r>
            <a:r>
              <a:rPr lang="ru-RU" sz="7200" dirty="0"/>
              <a:t>и даже покрывать лаком. После застывания, </a:t>
            </a:r>
            <a:endParaRPr lang="ru-RU" sz="7200" dirty="0" smtClean="0"/>
          </a:p>
          <a:p>
            <a:pPr marL="0" indent="0">
              <a:buNone/>
            </a:pPr>
            <a:r>
              <a:rPr lang="ru-RU" sz="7200" dirty="0" smtClean="0"/>
              <a:t>изделия становятся </a:t>
            </a:r>
            <a:r>
              <a:rPr lang="ru-RU" sz="7200" dirty="0"/>
              <a:t>очень твердыми</a:t>
            </a:r>
            <a:r>
              <a:rPr lang="ru-RU" sz="7200" dirty="0" smtClean="0"/>
              <a:t>. </a:t>
            </a:r>
            <a:endParaRPr lang="ru-RU" sz="7200" dirty="0"/>
          </a:p>
        </p:txBody>
      </p:sp>
      <p:sp>
        <p:nvSpPr>
          <p:cNvPr id="3" name="Заголовок 2"/>
          <p:cNvSpPr>
            <a:spLocks noGrp="1"/>
          </p:cNvSpPr>
          <p:nvPr>
            <p:ph type="title"/>
          </p:nvPr>
        </p:nvSpPr>
        <p:spPr>
          <a:xfrm>
            <a:off x="395536" y="260648"/>
            <a:ext cx="4752529" cy="918609"/>
          </a:xfrm>
        </p:spPr>
        <p:txBody>
          <a:bodyPr/>
          <a:lstStyle/>
          <a:p>
            <a:r>
              <a:rPr lang="ru-RU" sz="3200" dirty="0"/>
              <a:t>Разновидности материалов для лепки</a:t>
            </a:r>
            <a:br>
              <a:rPr lang="ru-RU" sz="3200" dirty="0"/>
            </a:br>
            <a:endParaRPr lang="ru-RU" sz="3200"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0072" y="188641"/>
            <a:ext cx="3411571" cy="182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16216" y="4869160"/>
            <a:ext cx="233495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155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2248347"/>
            <a:ext cx="8496943" cy="4132981"/>
          </a:xfrm>
        </p:spPr>
        <p:txBody>
          <a:bodyPr>
            <a:normAutofit fontScale="77500" lnSpcReduction="20000"/>
          </a:bodyPr>
          <a:lstStyle/>
          <a:p>
            <a:r>
              <a:rPr lang="ru-RU" dirty="0"/>
              <a:t>• Перед началом работы разомните </a:t>
            </a:r>
            <a:r>
              <a:rPr lang="ru-RU" dirty="0" smtClean="0"/>
              <a:t>рабочую </a:t>
            </a:r>
            <a:r>
              <a:rPr lang="ru-RU" dirty="0"/>
              <a:t>пластику, чтобы она стала мягкой и тёплой. Для разминания пластики некоторых фирм приходится приложить в начале заметные усилия :)</a:t>
            </a:r>
          </a:p>
          <a:p>
            <a:r>
              <a:rPr lang="ru-RU" dirty="0"/>
              <a:t>• Чтобы не оставлять на готовой работе отпечатков пальцев, можно работать в медицинских перчатках или шлифовать изделие после термической обработки. Перед тем, как приступить к работе — тщательно вымойте руки.</a:t>
            </a:r>
          </a:p>
          <a:p>
            <a:r>
              <a:rPr lang="ru-RU" dirty="0"/>
              <a:t>• При работе с </a:t>
            </a:r>
            <a:r>
              <a:rPr lang="ru-RU" dirty="0" err="1"/>
              <a:t>самоотвердевающей</a:t>
            </a:r>
            <a:r>
              <a:rPr lang="ru-RU" dirty="0"/>
              <a:t> глиной </a:t>
            </a:r>
            <a:r>
              <a:rPr lang="ru-RU" dirty="0" smtClean="0"/>
              <a:t>(холодным фарфором)берите </a:t>
            </a:r>
            <a:r>
              <a:rPr lang="ru-RU" dirty="0"/>
              <a:t>небольшое количество материала, чтобы она быстро не засыхала. Оставшуюся пластику помещайте в плёнку, смачивайте водой незавершённые детали. </a:t>
            </a:r>
          </a:p>
          <a:p>
            <a:r>
              <a:rPr lang="ru-RU" dirty="0"/>
              <a:t>• При применении термопластики следите, чтобы в ней не осталось пузырьков воздуха: он при нагревании расширится, а значит, изделие деформируется. </a:t>
            </a:r>
          </a:p>
          <a:p>
            <a:r>
              <a:rPr lang="ru-RU" dirty="0"/>
              <a:t>Обязательно попробуйте поработать с полимерной глиной! Существует огромное множество техник, которые позволят даже новичкам сделать что-нибудь красивое и оригинальное. </a:t>
            </a:r>
          </a:p>
          <a:p>
            <a:endParaRPr lang="ru-RU" dirty="0"/>
          </a:p>
        </p:txBody>
      </p:sp>
      <p:sp>
        <p:nvSpPr>
          <p:cNvPr id="3" name="Заголовок 2"/>
          <p:cNvSpPr>
            <a:spLocks noGrp="1"/>
          </p:cNvSpPr>
          <p:nvPr>
            <p:ph type="title"/>
          </p:nvPr>
        </p:nvSpPr>
        <p:spPr>
          <a:xfrm>
            <a:off x="688490" y="836712"/>
            <a:ext cx="7756263" cy="787694"/>
          </a:xfrm>
        </p:spPr>
        <p:txBody>
          <a:bodyPr/>
          <a:lstStyle/>
          <a:p>
            <a:r>
              <a:rPr lang="ru-RU" sz="3200" dirty="0"/>
              <a:t>Секреты изготовления </a:t>
            </a:r>
            <a:r>
              <a:rPr lang="ru-RU" sz="3200" dirty="0" smtClean="0"/>
              <a:t/>
            </a:r>
            <a:br>
              <a:rPr lang="ru-RU" sz="3200" dirty="0" smtClean="0"/>
            </a:br>
            <a:r>
              <a:rPr lang="ru-RU" sz="3200" dirty="0" smtClean="0"/>
              <a:t>предметов </a:t>
            </a:r>
            <a:r>
              <a:rPr lang="ru-RU" sz="3200" dirty="0"/>
              <a:t>декора из пластики</a:t>
            </a:r>
            <a:r>
              <a:rPr lang="ru-RU" dirty="0"/>
              <a:t/>
            </a:r>
            <a:br>
              <a:rPr lang="ru-RU" dirty="0"/>
            </a:br>
            <a:endParaRPr lang="ru-RU" dirty="0"/>
          </a:p>
        </p:txBody>
      </p:sp>
    </p:spTree>
    <p:extLst>
      <p:ext uri="{BB962C8B-B14F-4D97-AF65-F5344CB8AC3E}">
        <p14:creationId xmlns:p14="http://schemas.microsoft.com/office/powerpoint/2010/main" val="148604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107503" y="548680"/>
            <a:ext cx="4680521" cy="1440160"/>
          </a:xfrm>
        </p:spPr>
        <p:txBody>
          <a:bodyPr/>
          <a:lstStyle/>
          <a:p>
            <a:r>
              <a:rPr lang="ru-RU" sz="4000" b="1" dirty="0" smtClean="0">
                <a:effectLst>
                  <a:outerShdw blurRad="38100" dist="38100" dir="2700000" algn="tl">
                    <a:srgbClr val="000000">
                      <a:alpha val="43137"/>
                    </a:srgbClr>
                  </a:outerShdw>
                </a:effectLst>
              </a:rPr>
              <a:t>СТРИНГ-АРТ или </a:t>
            </a:r>
            <a:br>
              <a:rPr lang="ru-RU" sz="4000" b="1" dirty="0" smtClean="0">
                <a:effectLst>
                  <a:outerShdw blurRad="38100" dist="38100" dir="2700000" algn="tl">
                    <a:srgbClr val="000000">
                      <a:alpha val="43137"/>
                    </a:srgbClr>
                  </a:outerShdw>
                </a:effectLst>
              </a:rPr>
            </a:br>
            <a:r>
              <a:rPr lang="ru-RU" sz="4000" b="1" dirty="0" smtClean="0">
                <a:effectLst>
                  <a:outerShdw blurRad="38100" dist="38100" dir="2700000" algn="tl">
                    <a:srgbClr val="000000">
                      <a:alpha val="43137"/>
                    </a:srgbClr>
                  </a:outerShdw>
                </a:effectLst>
              </a:rPr>
              <a:t>ИЗО- нить</a:t>
            </a:r>
            <a:endParaRPr lang="ru-RU" sz="4000" b="1" dirty="0">
              <a:effectLst>
                <a:outerShdw blurRad="38100" dist="38100" dir="2700000" algn="tl">
                  <a:srgbClr val="000000">
                    <a:alpha val="43137"/>
                  </a:srgbClr>
                </a:outerShdw>
              </a:effectLst>
            </a:endParaRPr>
          </a:p>
        </p:txBody>
      </p:sp>
      <p:pic>
        <p:nvPicPr>
          <p:cNvPr id="6146" name="Picture 2" descr="C:\Users\Завуч\Desktop\Screenshot_20221027_101054_ru.ok.android.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04048" y="980728"/>
            <a:ext cx="4039415" cy="554461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Завуч\Desktop\Screenshot_20221027_101109_ru.ok.androi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492896"/>
            <a:ext cx="4716016" cy="323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37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3" y="2132857"/>
            <a:ext cx="6048671" cy="4536504"/>
          </a:xfrm>
        </p:spPr>
        <p:txBody>
          <a:bodyPr>
            <a:normAutofit fontScale="55000" lnSpcReduction="20000"/>
          </a:bodyPr>
          <a:lstStyle/>
          <a:p>
            <a:pPr marL="0" indent="0">
              <a:buNone/>
            </a:pPr>
            <a:r>
              <a:rPr lang="ru-RU" sz="2900" dirty="0" err="1"/>
              <a:t>Стринг</a:t>
            </a:r>
            <a:r>
              <a:rPr lang="ru-RU" sz="2900" dirty="0"/>
              <a:t> Арт (</a:t>
            </a:r>
            <a:r>
              <a:rPr lang="ru-RU" sz="2900" dirty="0" err="1"/>
              <a:t>String</a:t>
            </a:r>
            <a:r>
              <a:rPr lang="ru-RU" sz="2900" dirty="0"/>
              <a:t> </a:t>
            </a:r>
            <a:r>
              <a:rPr lang="ru-RU" sz="2900" dirty="0" err="1"/>
              <a:t>Art</a:t>
            </a:r>
            <a:r>
              <a:rPr lang="ru-RU" sz="2900" dirty="0"/>
              <a:t>), или </a:t>
            </a:r>
            <a:r>
              <a:rPr lang="ru-RU" sz="2900" dirty="0" err="1"/>
              <a:t>изонить</a:t>
            </a:r>
            <a:r>
              <a:rPr lang="ru-RU" sz="2900" dirty="0"/>
              <a:t> – это вид графики, суть которого в том, что рисунок создается путем особого переплетения нитей. Его изобрели английские ткачи еще в 16 веке. Они забивали в дощечки гвоздики и в определенном порядке натягивали на них цветные или однотонные нити. В результате получался изящный воздушный рисунок. Такой картиной часто украшали жилища. По одной из версий, плетеные изображения использовались как заготовки или образцы узоров для тканей. Со временем техника нитяной графики стала сложнее, появились новые приемы создания сложных многоцветных рисунков, но суть осталась прежней.</a:t>
            </a:r>
            <a:br>
              <a:rPr lang="ru-RU" sz="2900" dirty="0"/>
            </a:br>
            <a:r>
              <a:rPr lang="ru-RU" sz="2900" dirty="0"/>
              <a:t/>
            </a:r>
            <a:br>
              <a:rPr lang="ru-RU" sz="2900" dirty="0"/>
            </a:br>
            <a:r>
              <a:rPr lang="ru-RU" sz="2900" dirty="0"/>
              <a:t>Важно правильно подготовить основу: забивайте гвозди так, чтобы они торчали достаточно высоко и на одном уровне. Кстати, по одному и тому же трафарету можно выполнить несколько разных картин. Вы можете заполнить нитями или сам рисунок или только фон, тогда он будет как бы обволакивать изображение. Есть и третий вариант, когда определенные части рисунка заполняются нитями разных цветов или разной толщины. Последнее придает изображению объем. Не бойтесь экспериментировать и с направлением натягивания нитей.</a:t>
            </a:r>
            <a:r>
              <a:rPr lang="ru-RU" dirty="0"/>
              <a:t/>
            </a:r>
            <a:br>
              <a:rPr lang="ru-RU" dirty="0"/>
            </a:br>
            <a:endParaRPr lang="ru-RU" dirty="0"/>
          </a:p>
        </p:txBody>
      </p:sp>
      <p:sp>
        <p:nvSpPr>
          <p:cNvPr id="3" name="Заголовок 2"/>
          <p:cNvSpPr>
            <a:spLocks noGrp="1"/>
          </p:cNvSpPr>
          <p:nvPr>
            <p:ph type="title"/>
          </p:nvPr>
        </p:nvSpPr>
        <p:spPr/>
        <p:txBody>
          <a:bodyPr/>
          <a:lstStyle/>
          <a:p>
            <a:r>
              <a:rPr lang="ru-RU" sz="3200" dirty="0"/>
              <a:t>Техника </a:t>
            </a:r>
            <a:r>
              <a:rPr lang="ru-RU" sz="3200" dirty="0" err="1"/>
              <a:t>Стринг</a:t>
            </a:r>
            <a:r>
              <a:rPr lang="ru-RU" sz="3200" dirty="0"/>
              <a:t> Арт: создание картин из гвоздей и нитей</a:t>
            </a:r>
            <a:r>
              <a:rPr lang="ru-RU" sz="1800" dirty="0"/>
              <a:t/>
            </a:r>
            <a:br>
              <a:rPr lang="ru-RU" sz="1800" dirty="0"/>
            </a:br>
            <a:r>
              <a:rPr lang="ru-RU" sz="1800" dirty="0"/>
              <a:t/>
            </a:r>
            <a:br>
              <a:rPr lang="ru-RU" sz="1800" dirty="0"/>
            </a:br>
            <a:endParaRPr lang="ru-RU" sz="1800" dirty="0"/>
          </a:p>
        </p:txBody>
      </p:sp>
      <p:sp>
        <p:nvSpPr>
          <p:cNvPr id="4" name="AutoShape 2" descr="Pin on String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6216" y="1052736"/>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Неоновая картина стринг-арт &quot;Forest Guardian&quot; | Fractalik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2808" y="3761656"/>
            <a:ext cx="2763688" cy="276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72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251520" y="570156"/>
            <a:ext cx="3744417" cy="1054250"/>
          </a:xfrm>
        </p:spPr>
        <p:txBody>
          <a:bodyPr/>
          <a:lstStyle/>
          <a:p>
            <a:r>
              <a:rPr lang="ru-RU" sz="3600" dirty="0" smtClean="0"/>
              <a:t>Лоскутные картины</a:t>
            </a:r>
            <a:endParaRPr lang="ru-RU" sz="3600" dirty="0"/>
          </a:p>
        </p:txBody>
      </p:sp>
      <p:pic>
        <p:nvPicPr>
          <p:cNvPr id="7170" name="Picture 2" descr="C:\Users\Завуч\Desktop\Screenshot_20221027_095242_com.pinteres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3908" y="692696"/>
            <a:ext cx="4644344" cy="5844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Завуч\Desktop\Screenshot_20221027_095322_com.pintere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3" y="1772816"/>
            <a:ext cx="3994023"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72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3" y="1916832"/>
            <a:ext cx="5472608" cy="4941167"/>
          </a:xfrm>
        </p:spPr>
        <p:txBody>
          <a:bodyPr>
            <a:normAutofit fontScale="70000" lnSpcReduction="20000"/>
          </a:bodyPr>
          <a:lstStyle/>
          <a:p>
            <a:endParaRPr lang="ru-RU" dirty="0" smtClean="0"/>
          </a:p>
          <a:p>
            <a:r>
              <a:rPr lang="ru-RU" dirty="0" smtClean="0"/>
              <a:t>В </a:t>
            </a:r>
            <a:r>
              <a:rPr lang="ru-RU" dirty="0"/>
              <a:t>настоящее время очень популярной стала техника </a:t>
            </a:r>
            <a:r>
              <a:rPr lang="ru-RU" dirty="0" err="1"/>
              <a:t>пэчворк</a:t>
            </a:r>
            <a:r>
              <a:rPr lang="ru-RU" dirty="0"/>
              <a:t> - вид рукоделия, при котором из разноцветных лоскутков ткани по принципу мозаики сшивается цельное изделие с определённым рисунком.</a:t>
            </a:r>
          </a:p>
          <a:p>
            <a:r>
              <a:rPr lang="ru-RU" dirty="0" err="1"/>
              <a:t>Пэчворк</a:t>
            </a:r>
            <a:r>
              <a:rPr lang="ru-RU" dirty="0"/>
              <a:t> (в переводе с английского «заплатка» + «работа») - очень интересная и трудоёмкая техника. Но изделия, полученные с её помощью не могут не радовать.</a:t>
            </a:r>
          </a:p>
          <a:p>
            <a:r>
              <a:rPr lang="ru-RU" dirty="0"/>
              <a:t>Изделия в стиле </a:t>
            </a:r>
            <a:r>
              <a:rPr lang="ru-RU" dirty="0" err="1"/>
              <a:t>пэчворк</a:t>
            </a:r>
            <a:r>
              <a:rPr lang="ru-RU" dirty="0"/>
              <a:t> всегда отличаются индивидуальностью и изяществом, и в то же время это практичные вещи. Эта техника давно и заслуженно пользуется огромной популярностью как в России, так и в Европе. Лоскутная техника очень популярна в Японии. Есть даже целое направление моды - японский </a:t>
            </a:r>
            <a:r>
              <a:rPr lang="ru-RU" dirty="0" err="1"/>
              <a:t>пэчворк</a:t>
            </a:r>
            <a:r>
              <a:rPr lang="ru-RU" dirty="0"/>
              <a:t>.</a:t>
            </a:r>
          </a:p>
          <a:p>
            <a:r>
              <a:rPr lang="ru-RU" dirty="0"/>
              <a:t>Очень интересный вариант - это лоскутное шитьё картины. Создать картины в стиле </a:t>
            </a:r>
            <a:r>
              <a:rPr lang="ru-RU" dirty="0" err="1"/>
              <a:t>пэчворк</a:t>
            </a:r>
            <a:r>
              <a:rPr lang="ru-RU" dirty="0"/>
              <a:t> (лоскутное шитье) может любой человек. Картины в этой технике можно использовать для украшения детской комнаты или кухни.</a:t>
            </a:r>
          </a:p>
          <a:p>
            <a:endParaRPr lang="ru-RU" dirty="0"/>
          </a:p>
        </p:txBody>
      </p:sp>
      <p:sp>
        <p:nvSpPr>
          <p:cNvPr id="3" name="Заголовок 2"/>
          <p:cNvSpPr>
            <a:spLocks noGrp="1"/>
          </p:cNvSpPr>
          <p:nvPr>
            <p:ph type="title"/>
          </p:nvPr>
        </p:nvSpPr>
        <p:spPr/>
        <p:txBody>
          <a:bodyPr/>
          <a:lstStyle/>
          <a:p>
            <a:r>
              <a:rPr lang="ru-RU" sz="3600" b="1" dirty="0"/>
              <a:t>Картины в технике </a:t>
            </a:r>
            <a:r>
              <a:rPr lang="ru-RU" sz="3600" b="1" dirty="0" err="1"/>
              <a:t>пэчворк</a:t>
            </a:r>
            <a:r>
              <a:rPr lang="ru-RU" sz="3600" b="1" dirty="0"/>
              <a:t> (лоскутное шитье)</a:t>
            </a:r>
            <a:br>
              <a:rPr lang="ru-RU" sz="3600" b="1" dirty="0"/>
            </a:br>
            <a:endParaRPr lang="ru-RU" sz="3600" dirty="0"/>
          </a:p>
        </p:txBody>
      </p:sp>
      <p:pic>
        <p:nvPicPr>
          <p:cNvPr id="8194" name="Picture 2" descr="https://curious-world.ru/images/content/art/04-2017/pachwork/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4128" y="1484784"/>
            <a:ext cx="3168352" cy="24396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196" name="Picture 4" descr="https://curious-world.ru/images/content/art/04-2017/pachwork/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28184" y="3924415"/>
            <a:ext cx="2314156" cy="279952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9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Завуч\Desktop\Screenshot_20221027_100601_ru.ok.android.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88024" y="620688"/>
            <a:ext cx="4201977" cy="60277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rot="21300796">
            <a:off x="-597140" y="561471"/>
            <a:ext cx="7211498" cy="1607533"/>
          </a:xfrm>
          <a:effectLst>
            <a:glow rad="1562100">
              <a:schemeClr val="accent3">
                <a:lumMod val="75000"/>
                <a:alpha val="41000"/>
              </a:schemeClr>
            </a:glow>
            <a:outerShdw blurRad="38100" dist="12700" dir="5400000" rotWithShape="0">
              <a:srgbClr val="000000">
                <a:alpha val="15000"/>
              </a:srgbClr>
            </a:outerShdw>
            <a:softEdge rad="127000"/>
          </a:effectLst>
          <a:scene3d>
            <a:camera prst="perspectiveContrastingRightFacing"/>
            <a:lightRig rig="threePt" dir="t"/>
          </a:scene3d>
        </p:spPr>
        <p:style>
          <a:lnRef idx="1">
            <a:schemeClr val="accent4"/>
          </a:lnRef>
          <a:fillRef idx="2">
            <a:schemeClr val="accent4"/>
          </a:fillRef>
          <a:effectRef idx="1">
            <a:schemeClr val="accent4"/>
          </a:effectRef>
          <a:fontRef idx="minor">
            <a:schemeClr val="dk1"/>
          </a:fontRef>
        </p:style>
        <p:txBody>
          <a:bodyPr/>
          <a:lstStyle/>
          <a:p>
            <a:r>
              <a:rPr lang="ru-RU" sz="4000" b="1" dirty="0" smtClean="0">
                <a:latin typeface="Arial Black" pitchFamily="34" charset="0"/>
                <a:cs typeface="Aharoni" pitchFamily="2" charset="-79"/>
              </a:rPr>
              <a:t>Удачи в творческой работе</a:t>
            </a:r>
            <a:r>
              <a:rPr lang="ru-RU" sz="4000" dirty="0" smtClean="0"/>
              <a:t>!</a:t>
            </a:r>
            <a:endParaRPr lang="ru-RU" sz="4000" dirty="0"/>
          </a:p>
        </p:txBody>
      </p:sp>
      <p:pic>
        <p:nvPicPr>
          <p:cNvPr id="5" name="Объект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20750387">
            <a:off x="107504" y="2626171"/>
            <a:ext cx="4608512" cy="4231829"/>
          </a:xfrm>
          <a:effectLst>
            <a:glow rad="228600">
              <a:schemeClr val="accent4">
                <a:satMod val="175000"/>
                <a:alpha val="40000"/>
              </a:schemeClr>
            </a:glow>
            <a:softEdge rad="635000"/>
          </a:effectLst>
        </p:spPr>
      </p:pic>
    </p:spTree>
    <p:extLst>
      <p:ext uri="{BB962C8B-B14F-4D97-AF65-F5344CB8AC3E}">
        <p14:creationId xmlns:p14="http://schemas.microsoft.com/office/powerpoint/2010/main" val="34103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strVal val="ppt_w*0.70"/>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ru-RU" dirty="0" smtClean="0"/>
              <a:t>Работы в стиле </a:t>
            </a:r>
            <a:r>
              <a:rPr lang="ru-RU" dirty="0" err="1" smtClean="0"/>
              <a:t>дудлинг</a:t>
            </a:r>
            <a:endParaRPr lang="ru-RU" dirty="0"/>
          </a:p>
        </p:txBody>
      </p:sp>
      <p:pic>
        <p:nvPicPr>
          <p:cNvPr id="409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2492896"/>
            <a:ext cx="4625990" cy="3504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088" y="2509735"/>
            <a:ext cx="3294476" cy="3487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624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260648"/>
            <a:ext cx="3456385" cy="720080"/>
          </a:xfrm>
        </p:spPr>
        <p:txBody>
          <a:bodyPr/>
          <a:lstStyle/>
          <a:p>
            <a:r>
              <a:rPr lang="ru-RU" sz="1600" dirty="0" err="1" smtClean="0"/>
              <a:t>Дудлинг</a:t>
            </a:r>
            <a:r>
              <a:rPr lang="ru-RU" sz="1600" dirty="0" smtClean="0"/>
              <a:t> с изображением животных</a:t>
            </a:r>
            <a:endParaRPr lang="ru-RU" sz="1600" dirty="0"/>
          </a:p>
        </p:txBody>
      </p:sp>
      <p:sp>
        <p:nvSpPr>
          <p:cNvPr id="5" name="Текст 4"/>
          <p:cNvSpPr>
            <a:spLocks noGrp="1"/>
          </p:cNvSpPr>
          <p:nvPr>
            <p:ph type="body" idx="1"/>
          </p:nvPr>
        </p:nvSpPr>
        <p:spPr>
          <a:xfrm>
            <a:off x="5004048" y="6237312"/>
            <a:ext cx="3528392" cy="432048"/>
          </a:xfrm>
        </p:spPr>
        <p:txBody>
          <a:bodyPr>
            <a:normAutofit/>
          </a:bodyPr>
          <a:lstStyle/>
          <a:p>
            <a:r>
              <a:rPr lang="ru-RU" sz="1600" dirty="0" smtClean="0"/>
              <a:t>Цветной </a:t>
            </a:r>
            <a:r>
              <a:rPr lang="ru-RU" sz="1600" dirty="0" err="1" smtClean="0"/>
              <a:t>дудлинг</a:t>
            </a:r>
            <a:endParaRPr lang="ru-RU" sz="1600" dirty="0"/>
          </a:p>
        </p:txBody>
      </p:sp>
      <p:pic>
        <p:nvPicPr>
          <p:cNvPr id="9" name="Picture 2"/>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395535" y="908720"/>
            <a:ext cx="3778819" cy="51125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Текст 6"/>
          <p:cNvSpPr>
            <a:spLocks noGrp="1"/>
          </p:cNvSpPr>
          <p:nvPr>
            <p:ph type="body" sz="quarter" idx="3"/>
          </p:nvPr>
        </p:nvSpPr>
        <p:spPr>
          <a:xfrm>
            <a:off x="5220072" y="3284984"/>
            <a:ext cx="3229522" cy="288032"/>
          </a:xfrm>
        </p:spPr>
        <p:txBody>
          <a:bodyPr>
            <a:normAutofit fontScale="92500" lnSpcReduction="20000"/>
          </a:bodyPr>
          <a:lstStyle/>
          <a:p>
            <a:r>
              <a:rPr lang="ru-RU" sz="1600" dirty="0"/>
              <a:t>Ч</a:t>
            </a:r>
            <a:r>
              <a:rPr lang="ru-RU" sz="1600" dirty="0" smtClean="0"/>
              <a:t>ерно-белый </a:t>
            </a:r>
            <a:r>
              <a:rPr lang="ru-RU" sz="1600" dirty="0" err="1" smtClean="0"/>
              <a:t>дудлинг</a:t>
            </a:r>
            <a:endParaRPr lang="ru-RU" sz="1600" dirty="0"/>
          </a:p>
        </p:txBody>
      </p:sp>
      <p:pic>
        <p:nvPicPr>
          <p:cNvPr id="10" name="Объект 3" descr="https://lh5.googleusercontent.com/unaIcsLzivJbrq4OlH4dlDQIGcWmRdNtaHLaG9RkFQcnxnZw7QUM0jJ3LzewgeyI3Xw9jp8OEuDli5S1VZR3WLLrTUgpBSdM23zMl_s3CxuNgmBAeVy5nwgQSnUpKEY3fsVXwcA=s1600"/>
          <p:cNvPicPr>
            <a:picLocks noGrp="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932040" y="260648"/>
            <a:ext cx="3878482" cy="2880320"/>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2" descr="Дудлинг"/>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76056" y="3789040"/>
            <a:ext cx="3579041" cy="260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9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688490" y="332656"/>
            <a:ext cx="7756263" cy="504056"/>
          </a:xfrm>
        </p:spPr>
        <p:txBody>
          <a:bodyPr/>
          <a:lstStyle/>
          <a:p>
            <a:r>
              <a:rPr lang="ru-RU" sz="2000" b="1" dirty="0" smtClean="0"/>
              <a:t>Цветочный орнамент в </a:t>
            </a:r>
            <a:r>
              <a:rPr lang="ru-RU" sz="2000" b="1" dirty="0" err="1" smtClean="0"/>
              <a:t>дудлинге</a:t>
            </a:r>
            <a:endParaRPr lang="ru-RU" sz="2000" b="1" dirty="0"/>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124744"/>
            <a:ext cx="7848872" cy="53879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9697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800" y="4941167"/>
            <a:ext cx="4071515" cy="179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332656"/>
            <a:ext cx="771391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25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2060849"/>
            <a:ext cx="8712968" cy="4248471"/>
          </a:xfrm>
        </p:spPr>
        <p:txBody>
          <a:bodyPr>
            <a:normAutofit fontScale="25000" lnSpcReduction="20000"/>
          </a:bodyPr>
          <a:lstStyle/>
          <a:p>
            <a:pPr marL="0" indent="0">
              <a:lnSpc>
                <a:spcPct val="120000"/>
              </a:lnSpc>
              <a:buNone/>
            </a:pPr>
            <a:r>
              <a:rPr lang="ru-RU" sz="7200" dirty="0" smtClean="0"/>
              <a:t> </a:t>
            </a:r>
            <a:r>
              <a:rPr lang="ru-RU" sz="7200" dirty="0"/>
              <a:t>Возьмите любой лист бумаги: для акварели, альбомный, тетрадный, для печати на принтере, карандаш, </a:t>
            </a:r>
            <a:r>
              <a:rPr lang="ru-RU" sz="7200" dirty="0" err="1" smtClean="0"/>
              <a:t>линер</a:t>
            </a:r>
            <a:r>
              <a:rPr lang="ru-RU" sz="7200" dirty="0" smtClean="0"/>
              <a:t> микрон, маркер</a:t>
            </a:r>
            <a:r>
              <a:rPr lang="ru-RU" sz="7200" dirty="0"/>
              <a:t>, шариковую или </a:t>
            </a:r>
            <a:r>
              <a:rPr lang="ru-RU" sz="7200" dirty="0" err="1"/>
              <a:t>гелевую</a:t>
            </a:r>
            <a:r>
              <a:rPr lang="ru-RU" sz="7200" dirty="0"/>
              <a:t> ручку черного цвета или инструменты разных цветов, в том случае если вы собрались нарисовать цветной </a:t>
            </a:r>
            <a:r>
              <a:rPr lang="ru-RU" sz="7200" dirty="0" err="1"/>
              <a:t>дудлинг</a:t>
            </a:r>
            <a:r>
              <a:rPr lang="ru-RU" sz="7200" dirty="0"/>
              <a:t>.</a:t>
            </a:r>
          </a:p>
          <a:p>
            <a:pPr>
              <a:lnSpc>
                <a:spcPct val="120000"/>
              </a:lnSpc>
            </a:pPr>
            <a:r>
              <a:rPr lang="ru-RU" sz="7200" dirty="0"/>
              <a:t>      </a:t>
            </a:r>
            <a:r>
              <a:rPr lang="ru-RU" sz="7200" dirty="0" smtClean="0"/>
              <a:t>Нарисуйте любую фигуру или изображение в любой части листа.</a:t>
            </a:r>
          </a:p>
          <a:p>
            <a:pPr>
              <a:lnSpc>
                <a:spcPct val="120000"/>
              </a:lnSpc>
            </a:pPr>
            <a:r>
              <a:rPr lang="ru-RU" sz="7200" dirty="0" smtClean="0"/>
              <a:t>      Продолжайте рисовать в ту сторону, какую хотите, постепенно добавляя все новые и новые детали и элементы изображения.</a:t>
            </a:r>
          </a:p>
          <a:p>
            <a:pPr>
              <a:lnSpc>
                <a:spcPct val="120000"/>
              </a:lnSpc>
            </a:pPr>
            <a:r>
              <a:rPr lang="ru-RU" sz="7200" dirty="0"/>
              <a:t>      Пусть рука движется свободно и спонтанно, опережая мыслительный процесс! Нанизывайте повторяющиеся и неповторяющиеся узоры в произвольном порядке, по желанию – выделяйте тоном, штриховкой или более четкими и жирными линиями отдельные части рисунка.</a:t>
            </a:r>
          </a:p>
          <a:p>
            <a:pPr>
              <a:lnSpc>
                <a:spcPct val="120000"/>
              </a:lnSpc>
            </a:pPr>
            <a:r>
              <a:rPr lang="ru-RU" sz="7200" dirty="0"/>
              <a:t>      Не задумывайтесь о том, что получится в итоге, не утруждайте себя логикой построения определенной композиции, просто творите свой шедевр, следуя голосу интуиции. </a:t>
            </a:r>
            <a:r>
              <a:rPr lang="ru-RU" sz="7200" dirty="0" err="1"/>
              <a:t>Дудлинг</a:t>
            </a:r>
            <a:r>
              <a:rPr lang="ru-RU" sz="7200" dirty="0"/>
              <a:t> – такой редкий вид рисования, в котором можно все!</a:t>
            </a:r>
          </a:p>
          <a:p>
            <a:pPr>
              <a:lnSpc>
                <a:spcPct val="120000"/>
              </a:lnSpc>
            </a:pPr>
            <a:r>
              <a:rPr lang="ru-RU" sz="7200" dirty="0"/>
              <a:t>      Сплетайте одну часть изображения с другой, чередуйте прямые и извилистые линии, пока не решите, что нужно остановиться. Все. Шедевр готов! </a:t>
            </a:r>
            <a:endParaRPr lang="ru-RU" sz="5500" dirty="0"/>
          </a:p>
          <a:p>
            <a:endParaRPr lang="ru-RU" dirty="0"/>
          </a:p>
        </p:txBody>
      </p:sp>
      <p:sp>
        <p:nvSpPr>
          <p:cNvPr id="3" name="Заголовок 2"/>
          <p:cNvSpPr>
            <a:spLocks noGrp="1"/>
          </p:cNvSpPr>
          <p:nvPr>
            <p:ph type="title"/>
          </p:nvPr>
        </p:nvSpPr>
        <p:spPr/>
        <p:txBody>
          <a:bodyPr/>
          <a:lstStyle/>
          <a:p>
            <a:r>
              <a:rPr lang="ru-RU" b="1" dirty="0"/>
              <a:t>Как создать </a:t>
            </a:r>
            <a:r>
              <a:rPr lang="ru-RU" b="1" dirty="0" err="1"/>
              <a:t>дудлинг</a:t>
            </a:r>
            <a:r>
              <a:rPr lang="ru-RU" b="1" dirty="0"/>
              <a:t/>
            </a:r>
            <a:br>
              <a:rPr lang="ru-RU" b="1" dirty="0"/>
            </a:br>
            <a:endParaRPr lang="ru-RU" dirty="0"/>
          </a:p>
        </p:txBody>
      </p:sp>
    </p:spTree>
    <p:extLst>
      <p:ext uri="{BB962C8B-B14F-4D97-AF65-F5344CB8AC3E}">
        <p14:creationId xmlns:p14="http://schemas.microsoft.com/office/powerpoint/2010/main" val="26641561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892</TotalTime>
  <Words>2235</Words>
  <Application>Microsoft Office PowerPoint</Application>
  <PresentationFormat>Экран (4:3)</PresentationFormat>
  <Paragraphs>202</Paragraphs>
  <Slides>49</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49</vt:i4>
      </vt:variant>
    </vt:vector>
  </HeadingPairs>
  <TitlesOfParts>
    <vt:vector size="58" baseType="lpstr">
      <vt:lpstr>Aharoni</vt:lpstr>
      <vt:lpstr>Arial</vt:lpstr>
      <vt:lpstr>Arial Black</vt:lpstr>
      <vt:lpstr>Book Antiqua</vt:lpstr>
      <vt:lpstr>Calibri</vt:lpstr>
      <vt:lpstr>Courier New</vt:lpstr>
      <vt:lpstr>Times New Roman</vt:lpstr>
      <vt:lpstr>Wingdings</vt:lpstr>
      <vt:lpstr>Твердый переплет</vt:lpstr>
      <vt:lpstr>«Современное искусство и новые формы смешенной техники»</vt:lpstr>
      <vt:lpstr>Дудлинг</vt:lpstr>
      <vt:lpstr>Что такое «дудлинг»</vt:lpstr>
      <vt:lpstr>История создания</vt:lpstr>
      <vt:lpstr>Работы в стиле дудлинг</vt:lpstr>
      <vt:lpstr>Дудлинг с изображением животных</vt:lpstr>
      <vt:lpstr>Цветочный орнамент в дудлинге</vt:lpstr>
      <vt:lpstr>Презентация PowerPoint</vt:lpstr>
      <vt:lpstr>Как создать дудлинг </vt:lpstr>
      <vt:lpstr>Зентангал</vt:lpstr>
      <vt:lpstr>ZENTANGLE ХУДОЖЕСТВЕННЫЙ  МАТЕРИАЛ </vt:lpstr>
      <vt:lpstr>Маркеры</vt:lpstr>
      <vt:lpstr>Техника рисования маркерами </vt:lpstr>
      <vt:lpstr>Основные техники</vt:lpstr>
      <vt:lpstr>Несколько хитростей и секретов этой техники</vt:lpstr>
      <vt:lpstr>Выкраска</vt:lpstr>
      <vt:lpstr>Пуантилизм</vt:lpstr>
      <vt:lpstr>Пуантилизм в живописи.  Применение техники пуантелизма</vt:lpstr>
      <vt:lpstr>Виды точечного рисунка</vt:lpstr>
      <vt:lpstr>Эксперименты сочетания разных материалов   Акрил и акварель </vt:lpstr>
      <vt:lpstr>Эксперименты сочетания разных материалов                         Гуашь и пастель</vt:lpstr>
      <vt:lpstr>Эксперименты сочетания разных материалов   Тушь и акварель</vt:lpstr>
      <vt:lpstr>Флюид Арт  Акриловая заливка </vt:lpstr>
      <vt:lpstr>5 основных техник Флюид Арт </vt:lpstr>
      <vt:lpstr>Создание текстурных рельефных поверхностей  Моделирующая паста</vt:lpstr>
      <vt:lpstr>Создание текстурных рельефных поверхностей</vt:lpstr>
      <vt:lpstr>СКУЛЬПТУРА – АКРОЛИТ </vt:lpstr>
      <vt:lpstr> АКРОЛИТ     Это смешенная техника из гипса и цемента. Изделия  в этой технике  могут быть украшением для сада, дачного участка, парковой зоны.  </vt:lpstr>
      <vt:lpstr>Презентация PowerPoint</vt:lpstr>
      <vt:lpstr>Технология приготовления  раствора на основе гипса 1 способ гипсовый раствор                                       </vt:lpstr>
      <vt:lpstr>Технология приготовления раствора на основе цемента </vt:lpstr>
      <vt:lpstr>         Этапы работы П</vt:lpstr>
      <vt:lpstr>Картины из меха и шерсти</vt:lpstr>
      <vt:lpstr>Презентация PowerPoint</vt:lpstr>
      <vt:lpstr>Сюжеты картин</vt:lpstr>
      <vt:lpstr>Декоративное панно из пуговиц, стекляруса, страз</vt:lpstr>
      <vt:lpstr>Сюжеты картин</vt:lpstr>
      <vt:lpstr>Игрушка из ткани на каркасе</vt:lpstr>
      <vt:lpstr>Инструменты и принадлежности</vt:lpstr>
      <vt:lpstr>Про каркас</vt:lpstr>
      <vt:lpstr>Презентация PowerPoint</vt:lpstr>
      <vt:lpstr>Декоративные сувениры из полимерной глины, холодного фарфора</vt:lpstr>
      <vt:lpstr>Разновидности материалов для лепки </vt:lpstr>
      <vt:lpstr>Секреты изготовления  предметов декора из пластики </vt:lpstr>
      <vt:lpstr>СТРИНГ-АРТ или  ИЗО- нить</vt:lpstr>
      <vt:lpstr>Техника Стринг Арт: создание картин из гвоздей и нитей  </vt:lpstr>
      <vt:lpstr>Лоскутные картины</vt:lpstr>
      <vt:lpstr>Картины в технике пэчворк (лоскутное шитье) </vt:lpstr>
      <vt:lpstr>Удачи в творческой работе!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Дудлинг</dc:title>
  <dc:creator>Изостудия</dc:creator>
  <cp:lastModifiedBy>i</cp:lastModifiedBy>
  <cp:revision>66</cp:revision>
  <dcterms:created xsi:type="dcterms:W3CDTF">2021-10-29T10:02:10Z</dcterms:created>
  <dcterms:modified xsi:type="dcterms:W3CDTF">2022-11-03T11:56:20Z</dcterms:modified>
</cp:coreProperties>
</file>