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332" r:id="rId3"/>
    <p:sldId id="608" r:id="rId4"/>
    <p:sldId id="615" r:id="rId5"/>
    <p:sldId id="616" r:id="rId6"/>
    <p:sldId id="611" r:id="rId7"/>
    <p:sldId id="613" r:id="rId8"/>
    <p:sldId id="610" r:id="rId9"/>
    <p:sldId id="614" r:id="rId10"/>
    <p:sldId id="603" r:id="rId11"/>
  </p:sldIdLst>
  <p:sldSz cx="13439775" cy="7559675"/>
  <p:notesSz cx="7559675" cy="106918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42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494"/>
    <a:srgbClr val="E37549"/>
    <a:srgbClr val="F13B48"/>
    <a:srgbClr val="D6A300"/>
    <a:srgbClr val="0EB264"/>
    <a:srgbClr val="10C66F"/>
    <a:srgbClr val="D83C7F"/>
    <a:srgbClr val="399D62"/>
    <a:srgbClr val="00B8D5"/>
    <a:srgbClr val="F03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5501" autoAdjust="0"/>
  </p:normalViewPr>
  <p:slideViewPr>
    <p:cSldViewPr snapToGrid="0">
      <p:cViewPr varScale="1">
        <p:scale>
          <a:sx n="65" d="100"/>
          <a:sy n="65" d="100"/>
        </p:scale>
        <p:origin x="642" y="78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C6B28-1812-4813-85E6-B9596BF15D1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B1C899-4FEA-411D-83AC-05A81F237FDB}">
      <dgm:prSet custT="1"/>
      <dgm:spPr/>
      <dgm:t>
        <a:bodyPr/>
        <a:lstStyle/>
        <a:p>
          <a:pPr rtl="0"/>
          <a:r>
            <a:rPr lang="ru-RU" sz="2400" b="1" i="0" baseline="0" dirty="0">
              <a:latin typeface="Cambria" panose="02040503050406030204" pitchFamily="18" charset="0"/>
            </a:rPr>
            <a:t>НАВИГАТОР ДОПОЛНИТЕЛЬНОГО</a:t>
          </a:r>
          <a:r>
            <a:rPr lang="ru-RU" sz="2400" b="1" i="0" dirty="0">
              <a:latin typeface="Cambria" panose="02040503050406030204" pitchFamily="18" charset="0"/>
            </a:rPr>
            <a:t> ОБРАЗОВАНИЯ</a:t>
          </a:r>
          <a:endParaRPr lang="ru-RU" sz="2400" b="1" i="0" baseline="0" dirty="0">
            <a:latin typeface="Cambria" panose="02040503050406030204" pitchFamily="18" charset="0"/>
          </a:endParaRPr>
        </a:p>
      </dgm:t>
    </dgm:pt>
    <dgm:pt modelId="{0E104BC7-B84A-49C3-9B18-B15446ED7E5E}" type="parTrans" cxnId="{B20DDCB7-9F37-4093-A8EE-3A3954975161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E4981FF2-CFFC-4723-8162-C27EDC8ACEFA}" type="sibTrans" cxnId="{B20DDCB7-9F37-4093-A8EE-3A3954975161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C2F3380E-6ABF-48B9-A00C-507DADFDEA10}" type="pres">
      <dgm:prSet presAssocID="{56DC6B28-1812-4813-85E6-B9596BF15D19}" presName="outerComposite" presStyleCnt="0">
        <dgm:presLayoutVars>
          <dgm:chMax val="5"/>
          <dgm:dir/>
          <dgm:resizeHandles val="exact"/>
        </dgm:presLayoutVars>
      </dgm:prSet>
      <dgm:spPr/>
    </dgm:pt>
    <dgm:pt modelId="{B87EEFA9-01D4-4726-AB83-B93F349870A5}" type="pres">
      <dgm:prSet presAssocID="{56DC6B28-1812-4813-85E6-B9596BF15D19}" presName="dummyMaxCanvas" presStyleCnt="0">
        <dgm:presLayoutVars/>
      </dgm:prSet>
      <dgm:spPr/>
    </dgm:pt>
    <dgm:pt modelId="{1701AF8E-F8B8-4B01-9A56-7526ADE6DDAE}" type="pres">
      <dgm:prSet presAssocID="{56DC6B28-1812-4813-85E6-B9596BF15D19}" presName="OneNode_1" presStyleLbl="node1" presStyleIdx="0" presStyleCnt="1" custScaleY="200000" custLinFactNeighborX="-1379" custLinFactNeighborY="-27461">
        <dgm:presLayoutVars>
          <dgm:bulletEnabled val="1"/>
        </dgm:presLayoutVars>
      </dgm:prSet>
      <dgm:spPr/>
    </dgm:pt>
  </dgm:ptLst>
  <dgm:cxnLst>
    <dgm:cxn modelId="{B20DDCB7-9F37-4093-A8EE-3A3954975161}" srcId="{56DC6B28-1812-4813-85E6-B9596BF15D19}" destId="{8FB1C899-4FEA-411D-83AC-05A81F237FDB}" srcOrd="0" destOrd="0" parTransId="{0E104BC7-B84A-49C3-9B18-B15446ED7E5E}" sibTransId="{E4981FF2-CFFC-4723-8162-C27EDC8ACEFA}"/>
    <dgm:cxn modelId="{647339C2-F0AA-4604-91E9-AD6FDF2A6B81}" type="presOf" srcId="{8FB1C899-4FEA-411D-83AC-05A81F237FDB}" destId="{1701AF8E-F8B8-4B01-9A56-7526ADE6DDAE}" srcOrd="0" destOrd="0" presId="urn:microsoft.com/office/officeart/2005/8/layout/vProcess5"/>
    <dgm:cxn modelId="{D03FE1E1-5A9E-4E1E-AC8F-B79F50450CD1}" type="presOf" srcId="{56DC6B28-1812-4813-85E6-B9596BF15D19}" destId="{C2F3380E-6ABF-48B9-A00C-507DADFDEA10}" srcOrd="0" destOrd="0" presId="urn:microsoft.com/office/officeart/2005/8/layout/vProcess5"/>
    <dgm:cxn modelId="{1F84677C-69B2-4F1B-B6FE-BDBCFBF0F455}" type="presParOf" srcId="{C2F3380E-6ABF-48B9-A00C-507DADFDEA10}" destId="{B87EEFA9-01D4-4726-AB83-B93F349870A5}" srcOrd="0" destOrd="0" presId="urn:microsoft.com/office/officeart/2005/8/layout/vProcess5"/>
    <dgm:cxn modelId="{C9AF820D-14FB-4D70-9BA7-271159C6B35C}" type="presParOf" srcId="{C2F3380E-6ABF-48B9-A00C-507DADFDEA10}" destId="{1701AF8E-F8B8-4B01-9A56-7526ADE6DDA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C6B28-1812-4813-85E6-B9596BF15D1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B1C899-4FEA-411D-83AC-05A81F237FDB}">
      <dgm:prSet custT="1"/>
      <dgm:spPr/>
      <dgm:t>
        <a:bodyPr/>
        <a:lstStyle/>
        <a:p>
          <a:pPr rtl="0"/>
          <a:r>
            <a:rPr lang="ru-RU" sz="2400" b="1" i="0" baseline="0" dirty="0">
              <a:latin typeface="Cambria" panose="02040503050406030204" pitchFamily="18" charset="0"/>
            </a:rPr>
            <a:t>Ребенок может получить</a:t>
          </a:r>
        </a:p>
      </dgm:t>
    </dgm:pt>
    <dgm:pt modelId="{0E104BC7-B84A-49C3-9B18-B15446ED7E5E}" type="parTrans" cxnId="{B20DDCB7-9F37-4093-A8EE-3A3954975161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E4981FF2-CFFC-4723-8162-C27EDC8ACEFA}" type="sibTrans" cxnId="{B20DDCB7-9F37-4093-A8EE-3A3954975161}">
      <dgm:prSet/>
      <dgm:spPr/>
      <dgm:t>
        <a:bodyPr/>
        <a:lstStyle/>
        <a:p>
          <a:endParaRPr lang="ru-RU" sz="2800">
            <a:latin typeface="Cambria" panose="02040503050406030204" pitchFamily="18" charset="0"/>
          </a:endParaRPr>
        </a:p>
      </dgm:t>
    </dgm:pt>
    <dgm:pt modelId="{C2F3380E-6ABF-48B9-A00C-507DADFDEA10}" type="pres">
      <dgm:prSet presAssocID="{56DC6B28-1812-4813-85E6-B9596BF15D19}" presName="outerComposite" presStyleCnt="0">
        <dgm:presLayoutVars>
          <dgm:chMax val="5"/>
          <dgm:dir/>
          <dgm:resizeHandles val="exact"/>
        </dgm:presLayoutVars>
      </dgm:prSet>
      <dgm:spPr/>
    </dgm:pt>
    <dgm:pt modelId="{B87EEFA9-01D4-4726-AB83-B93F349870A5}" type="pres">
      <dgm:prSet presAssocID="{56DC6B28-1812-4813-85E6-B9596BF15D19}" presName="dummyMaxCanvas" presStyleCnt="0">
        <dgm:presLayoutVars/>
      </dgm:prSet>
      <dgm:spPr/>
    </dgm:pt>
    <dgm:pt modelId="{1701AF8E-F8B8-4B01-9A56-7526ADE6DDAE}" type="pres">
      <dgm:prSet presAssocID="{56DC6B28-1812-4813-85E6-B9596BF15D19}" presName="OneNode_1" presStyleLbl="node1" presStyleIdx="0" presStyleCnt="1" custScaleY="200000" custLinFactNeighborX="-1379" custLinFactNeighborY="-27461">
        <dgm:presLayoutVars>
          <dgm:bulletEnabled val="1"/>
        </dgm:presLayoutVars>
      </dgm:prSet>
      <dgm:spPr/>
    </dgm:pt>
  </dgm:ptLst>
  <dgm:cxnLst>
    <dgm:cxn modelId="{E108413D-D3BF-4B5B-9CED-B7FD7D9073E9}" type="presOf" srcId="{56DC6B28-1812-4813-85E6-B9596BF15D19}" destId="{C2F3380E-6ABF-48B9-A00C-507DADFDEA10}" srcOrd="0" destOrd="0" presId="urn:microsoft.com/office/officeart/2005/8/layout/vProcess5"/>
    <dgm:cxn modelId="{F366E055-2E98-43E6-9632-B9234D6543AF}" type="presOf" srcId="{8FB1C899-4FEA-411D-83AC-05A81F237FDB}" destId="{1701AF8E-F8B8-4B01-9A56-7526ADE6DDAE}" srcOrd="0" destOrd="0" presId="urn:microsoft.com/office/officeart/2005/8/layout/vProcess5"/>
    <dgm:cxn modelId="{B20DDCB7-9F37-4093-A8EE-3A3954975161}" srcId="{56DC6B28-1812-4813-85E6-B9596BF15D19}" destId="{8FB1C899-4FEA-411D-83AC-05A81F237FDB}" srcOrd="0" destOrd="0" parTransId="{0E104BC7-B84A-49C3-9B18-B15446ED7E5E}" sibTransId="{E4981FF2-CFFC-4723-8162-C27EDC8ACEFA}"/>
    <dgm:cxn modelId="{894CE769-8165-45E8-8110-ABDA91716843}" type="presParOf" srcId="{C2F3380E-6ABF-48B9-A00C-507DADFDEA10}" destId="{B87EEFA9-01D4-4726-AB83-B93F349870A5}" srcOrd="0" destOrd="0" presId="urn:microsoft.com/office/officeart/2005/8/layout/vProcess5"/>
    <dgm:cxn modelId="{9A450F07-2C4D-4A08-B507-CDFB2F73CE64}" type="presParOf" srcId="{C2F3380E-6ABF-48B9-A00C-507DADFDEA10}" destId="{1701AF8E-F8B8-4B01-9A56-7526ADE6DDA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1AF8E-F8B8-4B01-9A56-7526ADE6DDAE}">
      <dsp:nvSpPr>
        <dsp:cNvPr id="0" name=""/>
        <dsp:cNvSpPr/>
      </dsp:nvSpPr>
      <dsp:spPr>
        <a:xfrm>
          <a:off x="0" y="0"/>
          <a:ext cx="8067621" cy="668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baseline="0" dirty="0">
              <a:latin typeface="Cambria" panose="02040503050406030204" pitchFamily="18" charset="0"/>
            </a:rPr>
            <a:t>НАВИГАТОР ДОПОЛНИТЕЛЬНОГО</a:t>
          </a:r>
          <a:r>
            <a:rPr lang="ru-RU" sz="2400" b="1" i="0" kern="1200" dirty="0">
              <a:latin typeface="Cambria" panose="02040503050406030204" pitchFamily="18" charset="0"/>
            </a:rPr>
            <a:t> ОБРАЗОВАНИЯ</a:t>
          </a:r>
          <a:endParaRPr lang="ru-RU" sz="2400" b="1" i="0" kern="1200" baseline="0" dirty="0">
            <a:latin typeface="Cambria" panose="02040503050406030204" pitchFamily="18" charset="0"/>
          </a:endParaRPr>
        </a:p>
      </dsp:txBody>
      <dsp:txXfrm>
        <a:off x="19593" y="19593"/>
        <a:ext cx="8028435" cy="629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1AF8E-F8B8-4B01-9A56-7526ADE6DDAE}">
      <dsp:nvSpPr>
        <dsp:cNvPr id="0" name=""/>
        <dsp:cNvSpPr/>
      </dsp:nvSpPr>
      <dsp:spPr>
        <a:xfrm>
          <a:off x="0" y="0"/>
          <a:ext cx="8067621" cy="668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baseline="0" dirty="0">
              <a:latin typeface="Cambria" panose="02040503050406030204" pitchFamily="18" charset="0"/>
            </a:rPr>
            <a:t>Ребенок может получить</a:t>
          </a:r>
        </a:p>
      </dsp:txBody>
      <dsp:txXfrm>
        <a:off x="19593" y="19593"/>
        <a:ext cx="8028435" cy="629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D90BFF4-6743-4C4C-AD5A-5C8B2CB55F83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5891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CC6E411A-53DC-42DB-BB6B-5C3A706E42A3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846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D1FDA-93D2-4432-B528-F9077E88B876}" type="slidenum">
              <a:rPr lang="ru-RU" altLang="ru-RU" sz="1400">
                <a:latin typeface="Times New Roman" panose="02020603050405020304" pitchFamily="18" charset="0"/>
                <a:cs typeface="Andale Sans UI"/>
              </a:rPr>
              <a:pPr>
                <a:spcBef>
                  <a:spcPct val="0"/>
                </a:spcBef>
              </a:pPr>
              <a:t>1</a:t>
            </a:fld>
            <a:endParaRPr lang="ru-RU" altLang="ru-RU" sz="1400">
              <a:latin typeface="Times New Roman" panose="02020603050405020304" pitchFamily="18" charset="0"/>
              <a:cs typeface="Andale Sans UI"/>
            </a:endParaRPr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12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4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594AD7-7F84-47B8-9228-FE301A4C5E42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7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FE15BE-03D4-44FE-8794-3DC87F433D7A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7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D7346A-5B8D-4E21-98B1-FD5581255C26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37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594AD7-7F84-47B8-9228-FE301A4C5E42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56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BB782F-01D8-484C-9C6E-D1FB01D7903F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3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D03666-65A9-4508-B85E-1D95F31E9C2C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0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405E94-0565-46CB-A3FF-26AE508313D6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9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1AF237-4716-4CF2-9173-44D376004A82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31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55D95A-47A5-47BB-A3B2-A1BFD7F6262F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32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24C26F-19DC-443D-B83D-CF9394A44820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9416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190F2A-3384-458C-911F-6826D328B549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34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BB782F-01D8-484C-9C6E-D1FB01D7903F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00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09497B-F90D-4856-859B-A16BC8E99C50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51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FE15BE-03D4-44FE-8794-3DC87F433D7A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84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D7346A-5B8D-4E21-98B1-FD5581255C26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4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D03666-65A9-4508-B85E-1D95F31E9C2C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4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405E94-0565-46CB-A3FF-26AE508313D6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9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1AF237-4716-4CF2-9173-44D376004A82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55D95A-47A5-47BB-A3B2-A1BFD7F6262F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9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24C26F-19DC-443D-B83D-CF9394A44820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748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190F2A-3384-458C-911F-6826D328B549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6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09497B-F90D-4856-859B-A16BC8E99C50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7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9567D38-9397-44F4-ADCC-6F7FCCCFF1FD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7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9567D38-9397-44F4-ADCC-6F7FCCCFF1FD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7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5.emf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utz-altay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751588" y="4916655"/>
            <a:ext cx="101220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3600" dirty="0">
                <a:latin typeface="Cambria" panose="02040503050406030204" pitchFamily="18" charset="0"/>
                <a:cs typeface="+mn-cs"/>
              </a:rPr>
              <a:t>Персонифицированное финансирование дополнительного образования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31769" y="1349828"/>
            <a:ext cx="773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454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520678" y="7279864"/>
            <a:ext cx="611973" cy="2798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1007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3D482-B4BF-4C36-BFB5-704F6F0F705C}" type="slidenum">
              <a:rPr kumimoji="0" lang="ru-RU" sz="154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10079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543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1461407-10FB-4BF6-96BA-DA848D372244}"/>
              </a:ext>
            </a:extLst>
          </p:cNvPr>
          <p:cNvSpPr txBox="1">
            <a:spLocks/>
          </p:cNvSpPr>
          <p:nvPr/>
        </p:nvSpPr>
        <p:spPr>
          <a:xfrm>
            <a:off x="1553029" y="296237"/>
            <a:ext cx="11886746" cy="739959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ПЕРСОНИФИЦИРОВАННОЕ ДОПОЛНИТЕЛЬНОЕ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ОБРАЗОВАНИЕ </a:t>
            </a:r>
            <a:r>
              <a:rPr lang="ru-RU" sz="3200" dirty="0">
                <a:solidFill>
                  <a:srgbClr val="0070C0"/>
                </a:solidFill>
                <a:latin typeface="Cambria" panose="02040503050406030204" pitchFamily="18" charset="0"/>
              </a:rPr>
              <a:t>ДЕТЕЙ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1461407-10FB-4BF6-96BA-DA848D372244}"/>
              </a:ext>
            </a:extLst>
          </p:cNvPr>
          <p:cNvSpPr txBox="1">
            <a:spLocks/>
          </p:cNvSpPr>
          <p:nvPr/>
        </p:nvSpPr>
        <p:spPr>
          <a:xfrm>
            <a:off x="548276" y="1653505"/>
            <a:ext cx="11886746" cy="4204386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052" name="Picture 4" descr="E:\МОЦ 2\ПФДО\2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937" y="1373692"/>
            <a:ext cx="5558749" cy="590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9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520678" y="7279864"/>
            <a:ext cx="611973" cy="2798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1007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3D482-B4BF-4C36-BFB5-704F6F0F705C}" type="slidenum">
              <a:rPr kumimoji="0" lang="ru-RU" sz="154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10079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543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1461407-10FB-4BF6-96BA-DA848D372244}"/>
              </a:ext>
            </a:extLst>
          </p:cNvPr>
          <p:cNvSpPr txBox="1">
            <a:spLocks/>
          </p:cNvSpPr>
          <p:nvPr/>
        </p:nvSpPr>
        <p:spPr>
          <a:xfrm>
            <a:off x="1553029" y="296237"/>
            <a:ext cx="11886746" cy="739959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ПЕРСОНИФИЦИРОВАННОЕ ДОПОЛНИТЕЛЬНОЕ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ОБРАЗОВАНИЕ </a:t>
            </a:r>
            <a:r>
              <a:rPr lang="ru-RU" sz="3200" dirty="0">
                <a:solidFill>
                  <a:srgbClr val="0070C0"/>
                </a:solidFill>
                <a:latin typeface="Cambria" panose="02040503050406030204" pitchFamily="18" charset="0"/>
              </a:rPr>
              <a:t>ДЕТЕЙ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1461407-10FB-4BF6-96BA-DA848D372244}"/>
              </a:ext>
            </a:extLst>
          </p:cNvPr>
          <p:cNvSpPr txBox="1">
            <a:spLocks/>
          </p:cNvSpPr>
          <p:nvPr/>
        </p:nvSpPr>
        <p:spPr>
          <a:xfrm>
            <a:off x="548276" y="1653505"/>
            <a:ext cx="11886746" cy="4204386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lvl="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</a:rPr>
              <a:t>C </a:t>
            </a: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</a:rPr>
              <a:t>2018 по 2020 год происходит переход к персонифицированной системе дополнительного образования детей</a:t>
            </a:r>
            <a:r>
              <a:rPr lang="ru-RU" sz="2800" dirty="0">
                <a:solidFill>
                  <a:schemeClr val="accent1"/>
                </a:solidFill>
                <a:latin typeface="Cambria" panose="02040503050406030204" pitchFamily="18" charset="0"/>
              </a:rPr>
              <a:t>. </a:t>
            </a:r>
          </a:p>
          <a:p>
            <a:pPr marL="457200" lvl="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</a:rPr>
              <a:t>Сертификат персонифицированного дополнительного образования как ИНН нужно получить на каждого ребенка один раз. </a:t>
            </a:r>
            <a:endParaRPr lang="en-US" sz="28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</a:rPr>
              <a:t>Он выдается детям от 5 до 18 лет.</a:t>
            </a:r>
            <a:endParaRPr lang="en-US" sz="28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</a:rPr>
              <a:t>Дальше нужно зарегистрироваться в личном кабинете Навигатора дополнительного образования или прийти лично в ДЮЦ.</a:t>
            </a:r>
            <a:endParaRPr lang="en-US" sz="28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</a:rPr>
              <a:t>Там можно будет выбрать любое направление.</a:t>
            </a:r>
          </a:p>
          <a:p>
            <a:pPr marL="457200" lvl="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4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520678" y="7279864"/>
            <a:ext cx="611973" cy="2798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1007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3D482-B4BF-4C36-BFB5-704F6F0F705C}" type="slidenum">
              <a:rPr kumimoji="0" lang="ru-RU" sz="154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10079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543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1461407-10FB-4BF6-96BA-DA848D372244}"/>
              </a:ext>
            </a:extLst>
          </p:cNvPr>
          <p:cNvSpPr txBox="1">
            <a:spLocks/>
          </p:cNvSpPr>
          <p:nvPr/>
        </p:nvSpPr>
        <p:spPr>
          <a:xfrm>
            <a:off x="1553029" y="296237"/>
            <a:ext cx="11886746" cy="739959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ПЕРСОНИФИЦИРОВАННОЕ ДОПОЛНИТЕЛЬНОЕ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ОБРАЗОВАНИЕ </a:t>
            </a:r>
            <a:r>
              <a:rPr lang="ru-RU" sz="3200" dirty="0">
                <a:solidFill>
                  <a:srgbClr val="0070C0"/>
                </a:solidFill>
                <a:latin typeface="Cambria" panose="02040503050406030204" pitchFamily="18" charset="0"/>
              </a:rPr>
              <a:t>ДЕТЕЙ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1461407-10FB-4BF6-96BA-DA848D372244}"/>
              </a:ext>
            </a:extLst>
          </p:cNvPr>
          <p:cNvSpPr txBox="1">
            <a:spLocks/>
          </p:cNvSpPr>
          <p:nvPr/>
        </p:nvSpPr>
        <p:spPr>
          <a:xfrm>
            <a:off x="883291" y="1576840"/>
            <a:ext cx="11886746" cy="4885435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Что такое сертификат дополнительного образования?</a:t>
            </a:r>
          </a:p>
          <a:p>
            <a:pPr lvl="0" algn="ctr"/>
            <a:endParaRPr lang="ru-RU" sz="24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0" algn="ctr"/>
            <a:endParaRPr lang="ru-RU" sz="24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0" algn="r"/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</a:rPr>
              <a:t>Это именной документ, имеющий идентификационный номер</a:t>
            </a:r>
          </a:p>
          <a:p>
            <a:pPr lvl="0" algn="r"/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</a:rPr>
              <a:t>и дающий право родителям (законным представителям)</a:t>
            </a:r>
          </a:p>
          <a:p>
            <a:pPr lvl="0" algn="r"/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</a:rPr>
              <a:t> оплачивать услуги обучения по дополнительным </a:t>
            </a:r>
          </a:p>
          <a:p>
            <a:pPr lvl="0" algn="r"/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</a:rPr>
              <a:t>образовательным программам.</a:t>
            </a:r>
          </a:p>
          <a:p>
            <a:pPr lvl="0" algn="r"/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</a:rPr>
              <a:t>Сертификат даёт гарантию, что вне зависимости от того, </a:t>
            </a:r>
          </a:p>
          <a:p>
            <a:pPr lvl="0" algn="r"/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</a:rPr>
              <a:t>какая организация будет выбрана для обучения </a:t>
            </a:r>
          </a:p>
          <a:p>
            <a:pPr lvl="0" algn="r"/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</a:rPr>
              <a:t>(государственная, муниципальная, частная)</a:t>
            </a:r>
          </a:p>
          <a:p>
            <a:pPr lvl="0" algn="r"/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</a:rPr>
              <a:t>муниципалитет заплатит за обучение ребенка.  </a:t>
            </a:r>
          </a:p>
        </p:txBody>
      </p:sp>
      <p:pic>
        <p:nvPicPr>
          <p:cNvPr id="3074" name="Picture 2" descr="E:\МОЦ 2\ПФДО\сертификат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67" y="2371724"/>
            <a:ext cx="3235253" cy="445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8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520678" y="7279864"/>
            <a:ext cx="611973" cy="2798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1007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3D482-B4BF-4C36-BFB5-704F6F0F705C}" type="slidenum">
              <a:rPr kumimoji="0" lang="ru-RU" sz="154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10079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543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1461407-10FB-4BF6-96BA-DA848D372244}"/>
              </a:ext>
            </a:extLst>
          </p:cNvPr>
          <p:cNvSpPr txBox="1">
            <a:spLocks/>
          </p:cNvSpPr>
          <p:nvPr/>
        </p:nvSpPr>
        <p:spPr>
          <a:xfrm>
            <a:off x="1553029" y="296237"/>
            <a:ext cx="11886746" cy="739959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>
                <a:solidFill>
                  <a:srgbClr val="0070C0"/>
                </a:solidFill>
                <a:latin typeface="Cambria" panose="02040503050406030204" pitchFamily="18" charset="0"/>
              </a:rPr>
              <a:t>ПЕРСОНИФИЦИРОВАННОЕ ДОПОЛНИТЕЛЬНОЕ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>
                <a:solidFill>
                  <a:srgbClr val="0070C0"/>
                </a:solidFill>
                <a:latin typeface="Cambria" panose="02040503050406030204" pitchFamily="18" charset="0"/>
              </a:rPr>
              <a:t>ОБРАЗОВАНИЕ ДЕТЕЙ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150961"/>
              </p:ext>
            </p:extLst>
          </p:nvPr>
        </p:nvGraphicFramePr>
        <p:xfrm>
          <a:off x="2148114" y="2772228"/>
          <a:ext cx="8810172" cy="41578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10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48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</a:rPr>
                        <a:t>Реестр программ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86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mbria" panose="02040503050406030204" pitchFamily="18" charset="0"/>
                        </a:rPr>
                        <a:t>Предпрофессиональные программы </a:t>
                      </a:r>
                      <a:r>
                        <a:rPr lang="ru-RU" sz="2400" baseline="0" dirty="0">
                          <a:latin typeface="Cambria" panose="02040503050406030204" pitchFamily="18" charset="0"/>
                        </a:rPr>
                        <a:t> в области искусств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97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mbria" panose="02040503050406030204" pitchFamily="18" charset="0"/>
                        </a:rPr>
                        <a:t>Значимые</a:t>
                      </a:r>
                      <a:r>
                        <a:rPr lang="ru-RU" sz="2400" baseline="0" dirty="0">
                          <a:latin typeface="Cambria" panose="02040503050406030204" pitchFamily="18" charset="0"/>
                        </a:rPr>
                        <a:t> программы 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771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Cambria" panose="02040503050406030204" pitchFamily="18" charset="0"/>
                        </a:rPr>
                        <a:t>Общеразвивающие программы,</a:t>
                      </a:r>
                      <a:r>
                        <a:rPr lang="ru-RU" sz="2400" baseline="0" dirty="0">
                          <a:latin typeface="Cambria" panose="02040503050406030204" pitchFamily="18" charset="0"/>
                        </a:rPr>
                        <a:t> предоставляемые в рамках бюджетной деятельности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  <a:p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0771">
                <a:tc>
                  <a:txBody>
                    <a:bodyPr/>
                    <a:lstStyle/>
                    <a:p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98578"/>
                  </a:ext>
                </a:extLst>
              </a:tr>
            </a:tbl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2467429" y="1541512"/>
          <a:ext cx="8067621" cy="66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Стрелка вниз 29"/>
          <p:cNvSpPr/>
          <p:nvPr/>
        </p:nvSpPr>
        <p:spPr>
          <a:xfrm>
            <a:off x="6151736" y="2302473"/>
            <a:ext cx="508000" cy="4064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29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520678" y="7279864"/>
            <a:ext cx="611973" cy="2798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1007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3D482-B4BF-4C36-BFB5-704F6F0F705C}" type="slidenum">
              <a:rPr kumimoji="0" lang="ru-RU" sz="154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10079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543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1461407-10FB-4BF6-96BA-DA848D372244}"/>
              </a:ext>
            </a:extLst>
          </p:cNvPr>
          <p:cNvSpPr txBox="1">
            <a:spLocks/>
          </p:cNvSpPr>
          <p:nvPr/>
        </p:nvSpPr>
        <p:spPr>
          <a:xfrm>
            <a:off x="1553029" y="296237"/>
            <a:ext cx="11886746" cy="739959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ПЕРСОНИФИЦИРОВАННОЕ ДОПОЛНИТЕЛЬНОЕ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ОБРАЗОВАНИЕ </a:t>
            </a:r>
            <a:r>
              <a:rPr lang="ru-RU" sz="3200" dirty="0">
                <a:solidFill>
                  <a:srgbClr val="0070C0"/>
                </a:solidFill>
                <a:latin typeface="Cambria" panose="02040503050406030204" pitchFamily="18" charset="0"/>
              </a:rPr>
              <a:t>ДЕТЕЙ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1461407-10FB-4BF6-96BA-DA848D372244}"/>
              </a:ext>
            </a:extLst>
          </p:cNvPr>
          <p:cNvSpPr txBox="1">
            <a:spLocks/>
          </p:cNvSpPr>
          <p:nvPr/>
        </p:nvSpPr>
        <p:spPr>
          <a:xfrm>
            <a:off x="577305" y="1538514"/>
            <a:ext cx="11886746" cy="4885435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accent6"/>
                </a:solidFill>
                <a:latin typeface="Cambria" panose="02040503050406030204" pitchFamily="18" charset="0"/>
              </a:rPr>
              <a:t>ЧТОБЫ ПОЛУЧИТЬ СЕРТИФИКАТ ДОПОЛНИТЕЛЬНОГО ОБРАЗОВАНИЯ НУЖНЫ ДОКУМЕНТЫ</a:t>
            </a:r>
            <a:r>
              <a:rPr lang="ru-RU" sz="2400" dirty="0">
                <a:solidFill>
                  <a:schemeClr val="accent6"/>
                </a:solidFill>
                <a:latin typeface="Cambria" panose="02040503050406030204" pitchFamily="18" charset="0"/>
              </a:rPr>
              <a:t>:</a:t>
            </a:r>
            <a:endParaRPr lang="en-US" sz="2400" dirty="0">
              <a:solidFill>
                <a:schemeClr val="accent6"/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</a:rPr>
              <a:t>свидетельство о рождении ребенка или паспорт гражданина Российской Федерации, если ребенку уже 14 лет;</a:t>
            </a:r>
            <a:endParaRPr lang="en-US" sz="28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</a:rPr>
              <a:t>документ, удостоверяющий личность родителя ребенка;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</a:rPr>
              <a:t>СНИЛС ребенка</a:t>
            </a:r>
            <a:endParaRPr lang="en-US" sz="28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</a:rPr>
              <a:t>свидетельство о регистрации ребенка по месту жительства или по месту пребывания или справка из школы</a:t>
            </a:r>
            <a:endParaRPr lang="en-US" sz="28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3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64183" y="1378857"/>
          <a:ext cx="13115369" cy="5666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orelDRAW" r:id="rId3" imgW="12575160" imgH="5248080" progId="">
                  <p:embed/>
                </p:oleObj>
              </mc:Choice>
              <mc:Fallback>
                <p:oleObj name="CorelDRAW" r:id="rId3" imgW="12575160" imgH="524808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3" y="1378857"/>
                        <a:ext cx="13115369" cy="56669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61249" y="210933"/>
            <a:ext cx="1181830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МЕХАНИЗМ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ПЕРСОНИФИЦИРОВАННОГО ФИНАНСИРОВАНИЯ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16191" y="2787230"/>
            <a:ext cx="403463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Ребенок – обладатель сертификата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425" y="4306404"/>
            <a:ext cx="436672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Все образовательные программы, включены в реестр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13713" y="4334104"/>
            <a:ext cx="5602339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Выбор конкретной программы из Навигатора дополнительного образования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892" y="5858707"/>
            <a:ext cx="519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Заключение договора об обучении с поставщиком, реализующим конкретную программу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01723" y="5581708"/>
            <a:ext cx="4661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Осуществление платежей по договору поставщику образовательной услуги, уполномоченной организацией, определенной МО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28676" y="1895960"/>
            <a:ext cx="2026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Регистрация в личном кабинете Навигатора дополнительного образования</a:t>
            </a: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60993" y="1887240"/>
          <a:ext cx="2470546" cy="170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CorelDRAW" r:id="rId5" imgW="2126160" imgH="1469160" progId="">
                  <p:embed/>
                </p:oleObj>
              </mc:Choice>
              <mc:Fallback>
                <p:oleObj name="CorelDRAW" r:id="rId5" imgW="2126160" imgH="146916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93" y="1887240"/>
                        <a:ext cx="2470546" cy="17085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Стрелка вправо с вырезом 19"/>
          <p:cNvSpPr/>
          <p:nvPr/>
        </p:nvSpPr>
        <p:spPr>
          <a:xfrm rot="16200000">
            <a:off x="9448388" y="3072771"/>
            <a:ext cx="1067290" cy="1047914"/>
          </a:xfrm>
          <a:prstGeom prst="notchedRightArrow">
            <a:avLst>
              <a:gd name="adj1" fmla="val 56167"/>
              <a:gd name="adj2" fmla="val 48220"/>
            </a:avLst>
          </a:prstGeom>
          <a:solidFill>
            <a:srgbClr val="00B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176194" y="1590819"/>
            <a:ext cx="4738909" cy="2022565"/>
            <a:chOff x="55023" y="2501325"/>
            <a:chExt cx="7611596" cy="3184903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23" y="2501325"/>
              <a:ext cx="4622714" cy="318378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5023" y="2501325"/>
              <a:ext cx="1235399" cy="3183781"/>
            </a:xfrm>
            <a:prstGeom prst="rect">
              <a:avLst/>
            </a:prstGeom>
          </p:spPr>
        </p:pic>
        <p:pic>
          <p:nvPicPr>
            <p:cNvPr id="24" name="Picture 4" descr="Z:\#АРТ-БЮРО\ДИТ\14-01-30 преза ДепОбразования\IMG\grad1.pn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68205" y="4309179"/>
              <a:ext cx="7598414" cy="137704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371" y="2501325"/>
              <a:ext cx="1868364" cy="3183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61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520678" y="7279864"/>
            <a:ext cx="611973" cy="2798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1007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3D482-B4BF-4C36-BFB5-704F6F0F705C}" type="slidenum">
              <a:rPr kumimoji="0" lang="ru-RU" sz="154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10079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543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1461407-10FB-4BF6-96BA-DA848D372244}"/>
              </a:ext>
            </a:extLst>
          </p:cNvPr>
          <p:cNvSpPr txBox="1">
            <a:spLocks/>
          </p:cNvSpPr>
          <p:nvPr/>
        </p:nvSpPr>
        <p:spPr>
          <a:xfrm>
            <a:off x="1553029" y="296237"/>
            <a:ext cx="11886746" cy="739959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>
                <a:solidFill>
                  <a:srgbClr val="0070C0"/>
                </a:solidFill>
                <a:latin typeface="Cambria" panose="02040503050406030204" pitchFamily="18" charset="0"/>
              </a:rPr>
              <a:t>ПЕРСОНИФИЦИРОВАННОЕ ДОПОЛНИТЕЛЬНОЕ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>
                <a:solidFill>
                  <a:srgbClr val="0070C0"/>
                </a:solidFill>
                <a:latin typeface="Cambria" panose="02040503050406030204" pitchFamily="18" charset="0"/>
              </a:rPr>
              <a:t>ОБРАЗОВАНИЕ ДЕТЕЙ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120401"/>
              </p:ext>
            </p:extLst>
          </p:nvPr>
        </p:nvGraphicFramePr>
        <p:xfrm>
          <a:off x="682171" y="2859314"/>
          <a:ext cx="4746172" cy="39169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46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2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</a:rPr>
                        <a:t>Сертификат </a:t>
                      </a:r>
                    </a:p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</a:rPr>
                        <a:t>учета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273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mbria" panose="02040503050406030204" pitchFamily="18" charset="0"/>
                        </a:rPr>
                        <a:t>-предпрофессиональная программа </a:t>
                      </a:r>
                      <a:r>
                        <a:rPr lang="ru-RU" sz="2400" baseline="0" dirty="0">
                          <a:latin typeface="Cambria" panose="02040503050406030204" pitchFamily="18" charset="0"/>
                        </a:rPr>
                        <a:t> в области искусств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5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mbria" panose="02040503050406030204" pitchFamily="18" charset="0"/>
                        </a:rPr>
                        <a:t> -значимые</a:t>
                      </a:r>
                      <a:r>
                        <a:rPr lang="ru-RU" sz="2400" baseline="0" dirty="0">
                          <a:latin typeface="Cambria" panose="02040503050406030204" pitchFamily="18" charset="0"/>
                        </a:rPr>
                        <a:t> программы 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528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mbria" panose="02040503050406030204" pitchFamily="18" charset="0"/>
                        </a:rPr>
                        <a:t> -общеразвивающие программы,</a:t>
                      </a:r>
                      <a:r>
                        <a:rPr lang="ru-RU" sz="2400" baseline="0" dirty="0">
                          <a:latin typeface="Cambria" panose="02040503050406030204" pitchFamily="18" charset="0"/>
                        </a:rPr>
                        <a:t> предоставляемые в рамках бюджетной деятельности (муниципального задания)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98578"/>
                  </a:ext>
                </a:extLst>
              </a:tr>
            </a:tbl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2467429" y="1541512"/>
          <a:ext cx="8067621" cy="66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Стрелка вниз 29"/>
          <p:cNvSpPr/>
          <p:nvPr/>
        </p:nvSpPr>
        <p:spPr>
          <a:xfrm>
            <a:off x="2827964" y="2346016"/>
            <a:ext cx="508000" cy="4064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86303"/>
              </p:ext>
            </p:extLst>
          </p:nvPr>
        </p:nvGraphicFramePr>
        <p:xfrm>
          <a:off x="6778172" y="2779487"/>
          <a:ext cx="4978400" cy="38104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2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</a:rPr>
                        <a:t>2 Сертификата персонифицированного  финансирования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273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mbria" panose="02040503050406030204" pitchFamily="18" charset="0"/>
                        </a:rPr>
                        <a:t> -предпрофессиональная программа </a:t>
                      </a:r>
                      <a:r>
                        <a:rPr lang="ru-RU" sz="2400" baseline="0" dirty="0">
                          <a:latin typeface="Cambria" panose="02040503050406030204" pitchFamily="18" charset="0"/>
                        </a:rPr>
                        <a:t> в области искусств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5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mbria" panose="02040503050406030204" pitchFamily="18" charset="0"/>
                        </a:rPr>
                        <a:t> - значимые</a:t>
                      </a:r>
                      <a:r>
                        <a:rPr lang="ru-RU" sz="2400" baseline="0" dirty="0">
                          <a:latin typeface="Cambria" panose="02040503050406030204" pitchFamily="18" charset="0"/>
                        </a:rPr>
                        <a:t> программы 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273">
                <a:tc>
                  <a:txBody>
                    <a:bodyPr/>
                    <a:lstStyle/>
                    <a:p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9032822" y="2266188"/>
            <a:ext cx="508000" cy="4064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29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20678" y="7279864"/>
            <a:ext cx="611973" cy="2798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ctr" defTabSz="1007989">
              <a:defRPr/>
            </a:pPr>
            <a:fld id="{F603D482-B4BF-4C36-BFB5-704F6F0F705C}" type="slidenum">
              <a:rPr lang="ru-RU" sz="1543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 defTabSz="1007989">
                <a:defRPr/>
              </a:pPr>
              <a:t>9</a:t>
            </a:fld>
            <a:endParaRPr lang="ru-RU" sz="1543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 flipH="1">
            <a:off x="435429" y="1063627"/>
            <a:ext cx="12729026" cy="257946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51986" marR="0" lvl="0" indent="-251986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PT Sans" panose="020B0503020203020204" pitchFamily="34" charset="-52"/>
              <a:cs typeface="+mn-cs"/>
            </a:endParaRPr>
          </a:p>
          <a:p>
            <a:pPr marL="251986" marR="0" lvl="0" indent="-251997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sz="2400" dirty="0">
              <a:latin typeface="Cambria" panose="02040503050406030204" pitchFamily="18" charset="0"/>
              <a:ea typeface="PT Sans" panose="020B0503020203020204" pitchFamily="34" charset="-52"/>
            </a:endParaRPr>
          </a:p>
          <a:p>
            <a:pPr marL="251986" marR="0" lvl="0" indent="-251997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PT Sans" panose="020B0503020203020204" pitchFamily="34" charset="-52"/>
              <a:cs typeface="+mn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1461407-10FB-4BF6-96BA-DA848D372244}"/>
              </a:ext>
            </a:extLst>
          </p:cNvPr>
          <p:cNvSpPr txBox="1">
            <a:spLocks/>
          </p:cNvSpPr>
          <p:nvPr/>
        </p:nvSpPr>
        <p:spPr>
          <a:xfrm>
            <a:off x="1553029" y="296237"/>
            <a:ext cx="11886746" cy="739959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0070C0"/>
                </a:solidFill>
                <a:latin typeface="Cambria" panose="02040503050406030204" pitchFamily="18" charset="0"/>
              </a:rPr>
              <a:t>ВНЕДРЕНИЕ ПЕРСОНИФИЦИРОВАННОГО ФИНАНСИРОВАНИЯ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ДОПОЛНИТЕЛЬНОГО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4901" y="1895616"/>
            <a:ext cx="118640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dirty="0">
                <a:solidFill>
                  <a:srgbClr val="0070C0"/>
                </a:solidFill>
                <a:latin typeface="Cambria" panose="02040503050406030204" pitchFamily="18" charset="0"/>
              </a:rPr>
              <a:t>Контакты Муниципального опорного центра: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ru-RU" sz="40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dirty="0">
                <a:solidFill>
                  <a:srgbClr val="0070C0"/>
                </a:solidFill>
                <a:latin typeface="Cambria" panose="02040503050406030204" pitchFamily="18" charset="0"/>
              </a:rPr>
              <a:t>МАОУ ДО «Алтайский детско-юношеский центр», с. Алтайское, ул. Советская, д.97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dirty="0">
                <a:solidFill>
                  <a:srgbClr val="0070C0"/>
                </a:solidFill>
                <a:latin typeface="Cambria" panose="02040503050406030204" pitchFamily="18" charset="0"/>
              </a:rPr>
              <a:t>8(38537) 22-1-92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</a:rPr>
              <a:t>dutz_altay@mail.ru</a:t>
            </a:r>
            <a:endParaRPr lang="ru-RU" sz="40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hlinkClick r:id="rId2"/>
              </a:rPr>
              <a:t>http://dutz-altay.ru/</a:t>
            </a:r>
            <a:endParaRPr lang="ru-RU" sz="40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ru-RU" sz="40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2" descr="ÐÐ°ÑÑÐ¸Ð½ÐºÐ¸ Ð¿Ð¾ Ð·Ð°Ð¿ÑÐ¾ÑÑ Ð´Ð¾ÑÑÑÐ¿Ð½Ð¾Ðµ Ð¾Ð±ÑÐ°Ð·Ð¾Ð²Ð°Ð½Ð¸Ðµ ÐºÐ°ÑÑÐ¸Ð½ÐºÐ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6975" y="4060414"/>
            <a:ext cx="32194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6624</TotalTime>
  <Words>363</Words>
  <Application>Microsoft Office PowerPoint</Application>
  <PresentationFormat>Произвольный</PresentationFormat>
  <Paragraphs>80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Cambria</vt:lpstr>
      <vt:lpstr>Calibri</vt:lpstr>
      <vt:lpstr>Verdana</vt:lpstr>
      <vt:lpstr>Wingdings</vt:lpstr>
      <vt:lpstr>Arial</vt:lpstr>
      <vt:lpstr>Times New Roman</vt:lpstr>
      <vt:lpstr>Calibri Light</vt:lpstr>
      <vt:lpstr>Default</vt:lpstr>
      <vt:lpstr>1_Default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PC-1</dc:creator>
  <cp:lastModifiedBy>i</cp:lastModifiedBy>
  <cp:revision>564</cp:revision>
  <dcterms:created xsi:type="dcterms:W3CDTF">2009-04-16T11:32:32Z</dcterms:created>
  <dcterms:modified xsi:type="dcterms:W3CDTF">2023-11-16T12:54:24Z</dcterms:modified>
</cp:coreProperties>
</file>